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86"/>
  </p:notesMasterIdLst>
  <p:sldIdLst>
    <p:sldId id="256" r:id="rId2"/>
    <p:sldId id="319" r:id="rId3"/>
    <p:sldId id="359" r:id="rId4"/>
    <p:sldId id="614" r:id="rId5"/>
    <p:sldId id="503" r:id="rId6"/>
    <p:sldId id="552" r:id="rId7"/>
    <p:sldId id="628" r:id="rId8"/>
    <p:sldId id="351" r:id="rId9"/>
    <p:sldId id="393" r:id="rId10"/>
    <p:sldId id="394" r:id="rId11"/>
    <p:sldId id="397" r:id="rId12"/>
    <p:sldId id="433" r:id="rId13"/>
    <p:sldId id="429" r:id="rId14"/>
    <p:sldId id="430" r:id="rId15"/>
    <p:sldId id="432" r:id="rId16"/>
    <p:sldId id="356" r:id="rId17"/>
    <p:sldId id="363" r:id="rId18"/>
    <p:sldId id="364" r:id="rId19"/>
    <p:sldId id="366" r:id="rId20"/>
    <p:sldId id="649" r:id="rId21"/>
    <p:sldId id="629" r:id="rId22"/>
    <p:sldId id="641" r:id="rId23"/>
    <p:sldId id="645" r:id="rId24"/>
    <p:sldId id="435" r:id="rId25"/>
    <p:sldId id="436" r:id="rId26"/>
    <p:sldId id="437" r:id="rId27"/>
    <p:sldId id="648" r:id="rId28"/>
    <p:sldId id="643" r:id="rId29"/>
    <p:sldId id="361" r:id="rId30"/>
    <p:sldId id="650" r:id="rId31"/>
    <p:sldId id="365" r:id="rId32"/>
    <p:sldId id="584" r:id="rId33"/>
    <p:sldId id="269" r:id="rId34"/>
    <p:sldId id="651" r:id="rId35"/>
    <p:sldId id="386" r:id="rId36"/>
    <p:sldId id="387" r:id="rId37"/>
    <p:sldId id="391" r:id="rId38"/>
    <p:sldId id="654" r:id="rId39"/>
    <p:sldId id="398" r:id="rId40"/>
    <p:sldId id="400" r:id="rId41"/>
    <p:sldId id="401" r:id="rId42"/>
    <p:sldId id="414" r:id="rId43"/>
    <p:sldId id="655" r:id="rId44"/>
    <p:sldId id="438" r:id="rId45"/>
    <p:sldId id="444" r:id="rId46"/>
    <p:sldId id="373" r:id="rId47"/>
    <p:sldId id="374" r:id="rId48"/>
    <p:sldId id="377" r:id="rId49"/>
    <p:sldId id="375" r:id="rId50"/>
    <p:sldId id="376" r:id="rId51"/>
    <p:sldId id="445" r:id="rId52"/>
    <p:sldId id="507" r:id="rId53"/>
    <p:sldId id="658" r:id="rId54"/>
    <p:sldId id="657" r:id="rId55"/>
    <p:sldId id="460" r:id="rId56"/>
    <p:sldId id="462" r:id="rId57"/>
    <p:sldId id="491" r:id="rId58"/>
    <p:sldId id="485" r:id="rId59"/>
    <p:sldId id="486" r:id="rId60"/>
    <p:sldId id="504" r:id="rId61"/>
    <p:sldId id="505" r:id="rId62"/>
    <p:sldId id="609" r:id="rId63"/>
    <p:sldId id="599" r:id="rId64"/>
    <p:sldId id="659" r:id="rId65"/>
    <p:sldId id="600" r:id="rId66"/>
    <p:sldId id="601" r:id="rId67"/>
    <p:sldId id="602" r:id="rId68"/>
    <p:sldId id="612" r:id="rId69"/>
    <p:sldId id="608" r:id="rId70"/>
    <p:sldId id="607" r:id="rId71"/>
    <p:sldId id="610" r:id="rId72"/>
    <p:sldId id="270" r:id="rId73"/>
    <p:sldId id="616" r:id="rId74"/>
    <p:sldId id="341" r:id="rId75"/>
    <p:sldId id="617" r:id="rId76"/>
    <p:sldId id="618" r:id="rId77"/>
    <p:sldId id="626" r:id="rId78"/>
    <p:sldId id="619" r:id="rId79"/>
    <p:sldId id="660" r:id="rId80"/>
    <p:sldId id="661" r:id="rId81"/>
    <p:sldId id="662" r:id="rId82"/>
    <p:sldId id="346" r:id="rId83"/>
    <p:sldId id="357" r:id="rId84"/>
    <p:sldId id="348" r:id="rId8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533566"/>
          </a:xfrm>
        </p:spPr>
        <p:txBody>
          <a:bodyPr>
            <a:normAutofit fontScale="92500"/>
          </a:bodyPr>
          <a:lstStyle/>
          <a:p>
            <a:r>
              <a:rPr lang="en-US" dirty="0"/>
              <a:t>It is also possible to create </a:t>
            </a:r>
            <a:r>
              <a:rPr lang="en-US" b="1" dirty="0"/>
              <a:t>variables</a:t>
            </a:r>
            <a:r>
              <a:rPr lang="en-US" dirty="0"/>
              <a:t> for each data type</a:t>
            </a:r>
          </a:p>
          <a:p>
            <a:r>
              <a:rPr lang="en-US" dirty="0"/>
              <a:t>Think of a variable as a "box" that you can put values into</a:t>
            </a:r>
          </a:p>
          <a:p>
            <a:r>
              <a:rPr lang="en-US" dirty="0"/>
              <a:t>The name of a variable is an </a:t>
            </a:r>
            <a:r>
              <a:rPr lang="en-US" b="1" dirty="0"/>
              <a:t>identifier</a:t>
            </a:r>
          </a:p>
          <a:p>
            <a:r>
              <a:rPr lang="en-US" dirty="0"/>
              <a:t>The type of a variable is whatever you've most recently put into it</a:t>
            </a:r>
          </a:p>
          <a:p>
            <a:r>
              <a:rPr lang="en-US" dirty="0"/>
              <a:t>The following creates a variable called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that currently holds an integer</a:t>
            </a:r>
          </a:p>
          <a:p>
            <a:r>
              <a:rPr lang="en-US" dirty="0"/>
              <a:t>Then, we multiply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by 3 and put it in another variable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2578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42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tripled = 3 *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88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the value of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Python variables are not like variables in math which have a fixed (but unknown) value</a:t>
            </a:r>
          </a:p>
          <a:p>
            <a:r>
              <a:rPr lang="en-US" dirty="0"/>
              <a:t>Instead, a Python variable can be changed by a line of code</a:t>
            </a:r>
          </a:p>
          <a:p>
            <a:r>
              <a:rPr lang="en-US" dirty="0"/>
              <a:t>We use the </a:t>
            </a:r>
            <a:r>
              <a:rPr lang="en-US" b="1" dirty="0"/>
              <a:t>assignment operator</a:t>
            </a:r>
            <a:r>
              <a:rPr lang="en-US" dirty="0"/>
              <a:t> </a:t>
            </a:r>
            <a:r>
              <a:rPr lang="en-US" b="1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/>
              <a:t>)</a:t>
            </a:r>
            <a:r>
              <a:rPr lang="en-US" dirty="0"/>
              <a:t> to change the value of a variable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first time,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is 126, but the second time, it's 15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3429000"/>
            <a:ext cx="10972800" cy="2209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42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(3 *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126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(3 *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15</a:t>
            </a:r>
            <a:endParaRPr lang="en-US" sz="3200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10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E89F-6298-48F1-B235-CDECEBA9A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41AEF-21A6-4B8B-95A7-0ABD1C0DD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Variables have to start with a letter (or an underscore) and then can have letters, underscores, or numbers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Spaces aren't allowed in a variable name</a:t>
            </a:r>
          </a:p>
          <a:p>
            <a:r>
              <a:rPr lang="en-US" dirty="0"/>
              <a:t>The book uses camel-case</a:t>
            </a:r>
          </a:p>
          <a:p>
            <a:pPr lvl="1"/>
            <a:r>
              <a:rPr lang="en-US" dirty="0"/>
              <a:t>To make it more readable, each word in a multi-word variable name is capitalized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3BEA46-D1E7-4D6E-88CC-523DA73ADB91}"/>
              </a:ext>
            </a:extLst>
          </p:cNvPr>
          <p:cNvSpPr txBox="1">
            <a:spLocks/>
          </p:cNvSpPr>
          <p:nvPr/>
        </p:nvSpPr>
        <p:spPr>
          <a:xfrm>
            <a:off x="609600" y="57150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awesomeVariable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15</a:t>
            </a: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937843-DF80-45D4-97AF-7350769A6224}"/>
              </a:ext>
            </a:extLst>
          </p:cNvPr>
          <p:cNvSpPr txBox="1">
            <a:spLocks/>
          </p:cNvSpPr>
          <p:nvPr/>
        </p:nvSpPr>
        <p:spPr>
          <a:xfrm>
            <a:off x="609600" y="26670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rainfall = 2.61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top10 = 21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5fingers = 19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 number = 42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B46E7E04-BA25-4194-88B3-994DB3E72D30}"/>
              </a:ext>
            </a:extLst>
          </p:cNvPr>
          <p:cNvSpPr/>
          <p:nvPr/>
        </p:nvSpPr>
        <p:spPr>
          <a:xfrm>
            <a:off x="5562600" y="2743199"/>
            <a:ext cx="2514600" cy="533399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Legal</a:t>
            </a: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18DF7657-6FA4-42FC-B5C6-6AB8E4CBE44C}"/>
              </a:ext>
            </a:extLst>
          </p:cNvPr>
          <p:cNvSpPr/>
          <p:nvPr/>
        </p:nvSpPr>
        <p:spPr>
          <a:xfrm>
            <a:off x="5562600" y="3429000"/>
            <a:ext cx="2514600" cy="533399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Illegal</a:t>
            </a:r>
          </a:p>
        </p:txBody>
      </p:sp>
    </p:spTree>
    <p:extLst>
      <p:ext uri="{BB962C8B-B14F-4D97-AF65-F5344CB8AC3E}">
        <p14:creationId xmlns:p14="http://schemas.microsoft.com/office/powerpoint/2010/main" val="358827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A527E-DCAE-445C-84EA-77167D94E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A2B6E-B662-4B78-A0F6-8FDF4EF43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9680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Python has a number of operators that work with integers and floating-point (decimal) numbers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585E9A8-589E-4755-8926-2D9FDD5B107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92169" y="2819400"/>
          <a:ext cx="1080766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1011919896"/>
                    </a:ext>
                  </a:extLst>
                </a:gridCol>
                <a:gridCol w="3924999">
                  <a:extLst>
                    <a:ext uri="{9D8B030D-6E8A-4147-A177-3AD203B41FA5}">
                      <a16:colId xmlns:a16="http://schemas.microsoft.com/office/drawing/2014/main" val="1661323809"/>
                    </a:ext>
                  </a:extLst>
                </a:gridCol>
                <a:gridCol w="1460818">
                  <a:extLst>
                    <a:ext uri="{9D8B030D-6E8A-4147-A177-3AD203B41FA5}">
                      <a16:colId xmlns:a16="http://schemas.microsoft.com/office/drawing/2014/main" val="2748890891"/>
                    </a:ext>
                  </a:extLst>
                </a:gridCol>
                <a:gridCol w="3973727">
                  <a:extLst>
                    <a:ext uri="{9D8B030D-6E8A-4147-A177-3AD203B41FA5}">
                      <a16:colId xmlns:a16="http://schemas.microsoft.com/office/drawing/2014/main" val="2420665477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4403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+ 7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54613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5 - 7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21227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*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37567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Integer division (round down)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//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73755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Regular division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/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0.7142857142857143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81329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Modulo (remainder)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5 %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43338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**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78125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363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91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BEEBE-05E7-4D93-B0A4-D3C08A200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CDD1B-5AE1-4A97-B97D-007856037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527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can do complicated expressions</a:t>
            </a:r>
          </a:p>
          <a:p>
            <a:r>
              <a:rPr lang="en-US" dirty="0"/>
              <a:t>Just like math, there's an order of operations that determines which operations happen first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28F4C6-0334-45FE-B7DF-2DDDC05A405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89085" y="3124200"/>
          <a:ext cx="921383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420">
                  <a:extLst>
                    <a:ext uri="{9D8B030D-6E8A-4147-A177-3AD203B41FA5}">
                      <a16:colId xmlns:a16="http://schemas.microsoft.com/office/drawing/2014/main" val="1011919896"/>
                    </a:ext>
                  </a:extLst>
                </a:gridCol>
                <a:gridCol w="4365811">
                  <a:extLst>
                    <a:ext uri="{9D8B030D-6E8A-4147-A177-3AD203B41FA5}">
                      <a16:colId xmlns:a16="http://schemas.microsoft.com/office/drawing/2014/main" val="1661323809"/>
                    </a:ext>
                  </a:extLst>
                </a:gridCol>
                <a:gridCol w="2895599">
                  <a:extLst>
                    <a:ext uri="{9D8B030D-6E8A-4147-A177-3AD203B41FA5}">
                      <a16:colId xmlns:a16="http://schemas.microsoft.com/office/drawing/2014/main" val="27488908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Evaluation 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4403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Parentheses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54613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21227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 // /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Multiplication and division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37567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Addition and subtraction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737552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888DFE0-7C39-4674-8DBB-2927ABB50A88}"/>
              </a:ext>
            </a:extLst>
          </p:cNvPr>
          <p:cNvSpPr txBox="1">
            <a:spLocks/>
          </p:cNvSpPr>
          <p:nvPr/>
        </p:nvSpPr>
        <p:spPr>
          <a:xfrm>
            <a:off x="609600" y="5638800"/>
            <a:ext cx="10972800" cy="914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(3 * (4 + 2) / 8)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2.25</a:t>
            </a:r>
          </a:p>
        </p:txBody>
      </p:sp>
    </p:spTree>
    <p:extLst>
      <p:ext uri="{BB962C8B-B14F-4D97-AF65-F5344CB8AC3E}">
        <p14:creationId xmlns:p14="http://schemas.microsoft.com/office/powerpoint/2010/main" val="250183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2FD-0890-4DDE-8A3B-D474CDA23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Converting between integers and floating-point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A00C3-3916-4EF6-A3EB-F65A5788A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math, there's no difference between 3 and 3.0</a:t>
            </a:r>
          </a:p>
          <a:p>
            <a:r>
              <a:rPr lang="en-US" dirty="0"/>
              <a:t>In Python, the difference is there, but it's subtle</a:t>
            </a:r>
          </a:p>
          <a:p>
            <a:r>
              <a:rPr lang="en-US" dirty="0"/>
              <a:t>You can convert between the integers and floating-point variables using the following functions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D49CECA-90CE-4C06-AB11-D0669ED1BB5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" y="4114800"/>
          <a:ext cx="1093961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755">
                  <a:extLst>
                    <a:ext uri="{9D8B030D-6E8A-4147-A177-3AD203B41FA5}">
                      <a16:colId xmlns:a16="http://schemas.microsoft.com/office/drawing/2014/main" val="1011919896"/>
                    </a:ext>
                  </a:extLst>
                </a:gridCol>
                <a:gridCol w="4695656">
                  <a:extLst>
                    <a:ext uri="{9D8B030D-6E8A-4147-A177-3AD203B41FA5}">
                      <a16:colId xmlns:a16="http://schemas.microsoft.com/office/drawing/2014/main" val="1661323809"/>
                    </a:ext>
                  </a:extLst>
                </a:gridCol>
                <a:gridCol w="2046559">
                  <a:extLst>
                    <a:ext uri="{9D8B030D-6E8A-4147-A177-3AD203B41FA5}">
                      <a16:colId xmlns:a16="http://schemas.microsoft.com/office/drawing/2014/main" val="2748890891"/>
                    </a:ext>
                  </a:extLst>
                </a:gridCol>
                <a:gridCol w="1458641">
                  <a:extLst>
                    <a:ext uri="{9D8B030D-6E8A-4147-A177-3AD203B41FA5}">
                      <a16:colId xmlns:a16="http://schemas.microsoft.com/office/drawing/2014/main" val="26691105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4403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float(number)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Convert to floating-point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float(15)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154613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int(value)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Convert to integer, dropping fractional part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int(2.7)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921227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round(value)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Round to the nearest integer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round(2.7)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4375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84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Basic output is done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print()</a:t>
            </a:r>
          </a:p>
          <a:p>
            <a:r>
              <a:rPr lang="en-US" dirty="0"/>
              <a:t>Put what you want to print inside the parentheses</a:t>
            </a:r>
          </a:p>
          <a:p>
            <a:r>
              <a:rPr lang="en-US" dirty="0"/>
              <a:t>You can print:</a:t>
            </a:r>
          </a:p>
          <a:p>
            <a:pPr lvl="1"/>
            <a:r>
              <a:rPr lang="en-US" dirty="0"/>
              <a:t>Any text enclosed in single or double quotes: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print('43 eggplants')</a:t>
            </a:r>
          </a:p>
          <a:p>
            <a:pPr lvl="1"/>
            <a:r>
              <a:rPr lang="en-US" dirty="0"/>
              <a:t>Any integer:</a:t>
            </a:r>
          </a:p>
          <a:p>
            <a:pPr marL="3429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print(43)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Any floating-point number: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print(23.984)</a:t>
            </a:r>
          </a:p>
          <a:p>
            <a:pPr lvl="1"/>
            <a:r>
              <a:rPr lang="en-US" dirty="0"/>
              <a:t>Even complex numbers: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print(5 + 7j)</a:t>
            </a:r>
          </a:p>
          <a:p>
            <a:r>
              <a:rPr lang="en-US" dirty="0"/>
              <a:t>If you want multiple things to go on the same line, you 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/>
              <a:t> with more than one argument:</a:t>
            </a:r>
          </a:p>
          <a:p>
            <a:pPr marL="89154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print(99, 'red', 'balloons')</a:t>
            </a:r>
            <a:endParaRPr lang="en-US" dirty="0"/>
          </a:p>
          <a:p>
            <a:r>
              <a:rPr lang="en-US" dirty="0"/>
              <a:t>By default, they will be printed with a space between each 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4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is a case sensitive language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dirty="0"/>
              <a:t> is not the same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print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print('Word!') </a:t>
            </a:r>
            <a:r>
              <a:rPr lang="en-US" dirty="0"/>
              <a:t>prints correctly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Print('Word!')</a:t>
            </a:r>
            <a:r>
              <a:rPr lang="en-US" dirty="0"/>
              <a:t>  causes an error</a:t>
            </a:r>
          </a:p>
        </p:txBody>
      </p:sp>
    </p:spTree>
    <p:extLst>
      <p:ext uri="{BB962C8B-B14F-4D97-AF65-F5344CB8AC3E}">
        <p14:creationId xmlns:p14="http://schemas.microsoft.com/office/powerpoint/2010/main" val="194266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50828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Python</a:t>
            </a:r>
            <a:r>
              <a:rPr lang="en-US" b="1" dirty="0"/>
              <a:t> </a:t>
            </a:r>
            <a:r>
              <a:rPr lang="en-US" dirty="0"/>
              <a:t>doesn't care about whitespace </a:t>
            </a:r>
            <a:r>
              <a:rPr lang="en-US" b="1" dirty="0"/>
              <a:t>within</a:t>
            </a:r>
            <a:r>
              <a:rPr lang="en-US" dirty="0"/>
              <a:t> a line of code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is the same as: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However, whitespace at the </a:t>
            </a:r>
            <a:r>
              <a:rPr lang="en-US" b="1" dirty="0"/>
              <a:t>beginning</a:t>
            </a:r>
            <a:r>
              <a:rPr lang="en-US" dirty="0"/>
              <a:t> of a line of code </a:t>
            </a:r>
            <a:r>
              <a:rPr lang="en-US" b="1" dirty="0"/>
              <a:t>matters</a:t>
            </a:r>
            <a:r>
              <a:rPr lang="en-US" dirty="0"/>
              <a:t>!</a:t>
            </a:r>
          </a:p>
          <a:p>
            <a:r>
              <a:rPr lang="en-US" dirty="0"/>
              <a:t>The following will cause an error: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Indentation is important in Python, so don't indent without reason!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'Hello, world!'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5814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  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 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'Hello, world!' 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5181600"/>
            <a:ext cx="983314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'Hello, world!'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63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animBg="1"/>
      <p:bldP spid="5" grpId="0" uiExpand="1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32540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Single line comments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</a:t>
            </a:r>
          </a:p>
          <a:p>
            <a:r>
              <a:rPr lang="en-US" dirty="0"/>
              <a:t>Everything after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/>
              <a:t> is a comment and doesn't affect the execution of the program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Sometimes, you want to comment out a section of code to see what happens if it doesn't run</a:t>
            </a:r>
          </a:p>
          <a:p>
            <a:r>
              <a:rPr lang="en-US" dirty="0"/>
              <a:t>To do that in Python, put triple apostrophe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  <a:r>
              <a:rPr lang="en-US" dirty="0"/>
              <a:t>) on a line by itself before the code and another after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'Hi!'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this is a comment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953000"/>
            <a:ext cx="109728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'''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print('Hi!')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print('Bye!)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print('No one will see this!')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'''</a:t>
            </a:r>
          </a:p>
        </p:txBody>
      </p:sp>
    </p:spTree>
    <p:extLst>
      <p:ext uri="{BB962C8B-B14F-4D97-AF65-F5344CB8AC3E}">
        <p14:creationId xmlns:p14="http://schemas.microsoft.com/office/powerpoint/2010/main" val="172416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Dictionaries</a:t>
            </a:r>
          </a:p>
          <a:p>
            <a:r>
              <a:rPr lang="en-US" dirty="0"/>
              <a:t>Statistics</a:t>
            </a:r>
          </a:p>
          <a:p>
            <a:pPr lvl="1"/>
            <a:r>
              <a:rPr lang="en-US" dirty="0"/>
              <a:t>Mean</a:t>
            </a:r>
          </a:p>
          <a:p>
            <a:pPr lvl="1"/>
            <a:r>
              <a:rPr lang="en-US" dirty="0"/>
              <a:t>Median</a:t>
            </a:r>
          </a:p>
          <a:p>
            <a:pPr lvl="1"/>
            <a:r>
              <a:rPr lang="en-US" dirty="0"/>
              <a:t>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5192AF-382B-41AA-BB27-EC8A17DC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and Libraries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9DFBE9-8E60-4BCF-817E-E668144A35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22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91B61A-877B-4431-B46A-DD6B8DAA9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94B43B-D9F8-4A20-943F-02FC0D5CA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really powerful tool in most programming languages is the ability to package up some code into a chunk that you can use over and over</a:t>
            </a:r>
          </a:p>
          <a:p>
            <a:r>
              <a:rPr lang="en-US" dirty="0"/>
              <a:t>This idea has different names in different languages:</a:t>
            </a:r>
          </a:p>
          <a:p>
            <a:pPr lvl="1"/>
            <a:r>
              <a:rPr lang="en-US" dirty="0"/>
              <a:t>Function</a:t>
            </a:r>
          </a:p>
          <a:p>
            <a:pPr lvl="1"/>
            <a:r>
              <a:rPr lang="en-US" dirty="0"/>
              <a:t>Method</a:t>
            </a:r>
          </a:p>
          <a:p>
            <a:pPr lvl="1"/>
            <a:r>
              <a:rPr lang="en-US" dirty="0"/>
              <a:t>Subroutine</a:t>
            </a:r>
          </a:p>
          <a:p>
            <a:pPr lvl="1"/>
            <a:r>
              <a:rPr lang="en-US" dirty="0"/>
              <a:t>Procedure</a:t>
            </a:r>
          </a:p>
          <a:p>
            <a:r>
              <a:rPr lang="en-US" dirty="0"/>
              <a:t>A key feature of functions is that they can take zero or more arguments that allow you to tell the function to do different things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4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010400" y="2744709"/>
            <a:ext cx="762000" cy="4631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744709"/>
            <a:ext cx="762000" cy="4631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a function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2739530"/>
            <a:ext cx="762000" cy="4615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38600" y="2738736"/>
            <a:ext cx="838200" cy="46317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114800" y="3506708"/>
            <a:ext cx="2133600" cy="1524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76600" y="2739529"/>
            <a:ext cx="708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name( arg1, … 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):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statement1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statement2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statementm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54"/>
          <p:cNvGrpSpPr/>
          <p:nvPr/>
        </p:nvGrpSpPr>
        <p:grpSpPr>
          <a:xfrm>
            <a:off x="2629814" y="1743671"/>
            <a:ext cx="2170787" cy="918865"/>
            <a:chOff x="-320877" y="1671935"/>
            <a:chExt cx="2170787" cy="918865"/>
          </a:xfrm>
        </p:grpSpPr>
        <p:sp>
          <p:nvSpPr>
            <p:cNvPr id="16" name="TextBox 15"/>
            <p:cNvSpPr txBox="1"/>
            <p:nvPr/>
          </p:nvSpPr>
          <p:spPr>
            <a:xfrm>
              <a:off x="-320877" y="1671935"/>
              <a:ext cx="21707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cs typeface="Courier New" pitchFamily="49" charset="0"/>
                </a:rPr>
                <a:t>Function name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5400000">
              <a:off x="1295400" y="2361406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0"/>
          <p:cNvGrpSpPr/>
          <p:nvPr/>
        </p:nvGrpSpPr>
        <p:grpSpPr>
          <a:xfrm>
            <a:off x="6400800" y="3272931"/>
            <a:ext cx="2044150" cy="1142205"/>
            <a:chOff x="7176050" y="3201195"/>
            <a:chExt cx="2044150" cy="1142205"/>
          </a:xfrm>
        </p:grpSpPr>
        <p:sp>
          <p:nvSpPr>
            <p:cNvPr id="23" name="TextBox 22"/>
            <p:cNvSpPr txBox="1"/>
            <p:nvPr/>
          </p:nvSpPr>
          <p:spPr>
            <a:xfrm>
              <a:off x="7176050" y="3512403"/>
              <a:ext cx="204415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cs typeface="Courier New" pitchFamily="49" charset="0"/>
                </a:rPr>
                <a:t>Name of </a:t>
              </a:r>
            </a:p>
            <a:p>
              <a:pPr algn="ctr"/>
              <a:r>
                <a:rPr lang="en-US" sz="2400" b="1" dirty="0">
                  <a:cs typeface="Courier New" pitchFamily="49" charset="0"/>
                </a:rPr>
                <a:t>last argument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7962901" y="3390901"/>
              <a:ext cx="380999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58"/>
          <p:cNvGrpSpPr/>
          <p:nvPr/>
        </p:nvGrpSpPr>
        <p:grpSpPr>
          <a:xfrm>
            <a:off x="4902760" y="1455004"/>
            <a:ext cx="1879040" cy="1207531"/>
            <a:chOff x="5459893" y="3364468"/>
            <a:chExt cx="1879040" cy="1207531"/>
          </a:xfrm>
        </p:grpSpPr>
        <p:sp>
          <p:nvSpPr>
            <p:cNvPr id="22" name="TextBox 21"/>
            <p:cNvSpPr txBox="1"/>
            <p:nvPr/>
          </p:nvSpPr>
          <p:spPr>
            <a:xfrm>
              <a:off x="5459893" y="3364468"/>
              <a:ext cx="187904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cs typeface="Courier New" pitchFamily="49" charset="0"/>
                </a:rPr>
                <a:t>Name of </a:t>
              </a:r>
            </a:p>
            <a:p>
              <a:pPr algn="ctr"/>
              <a:r>
                <a:rPr lang="en-US" sz="2400" b="1" dirty="0">
                  <a:cs typeface="Courier New" pitchFamily="49" charset="0"/>
                </a:rPr>
                <a:t>1</a:t>
              </a:r>
              <a:r>
                <a:rPr lang="en-US" sz="2400" b="1" baseline="30000" dirty="0">
                  <a:cs typeface="Courier New" pitchFamily="49" charset="0"/>
                </a:rPr>
                <a:t>st</a:t>
              </a:r>
              <a:r>
                <a:rPr lang="en-US" sz="2400" b="1" dirty="0">
                  <a:cs typeface="Courier New" pitchFamily="49" charset="0"/>
                </a:rPr>
                <a:t> argument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5942013" y="4114802"/>
              <a:ext cx="1587" cy="45719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56"/>
          <p:cNvGrpSpPr/>
          <p:nvPr/>
        </p:nvGrpSpPr>
        <p:grpSpPr>
          <a:xfrm>
            <a:off x="2438400" y="3272931"/>
            <a:ext cx="2341090" cy="2361405"/>
            <a:chOff x="2971800" y="3201195"/>
            <a:chExt cx="2341090" cy="2361405"/>
          </a:xfrm>
        </p:grpSpPr>
        <p:sp>
          <p:nvSpPr>
            <p:cNvPr id="18" name="TextBox 17"/>
            <p:cNvSpPr txBox="1"/>
            <p:nvPr/>
          </p:nvSpPr>
          <p:spPr>
            <a:xfrm>
              <a:off x="2971800" y="5100935"/>
              <a:ext cx="23410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cs typeface="Courier New" pitchFamily="49" charset="0"/>
                </a:rPr>
                <a:t>Required syntax</a:t>
              </a:r>
            </a:p>
          </p:txBody>
        </p:sp>
        <p:cxnSp>
          <p:nvCxnSpPr>
            <p:cNvPr id="43" name="Straight Arrow Connector 42"/>
            <p:cNvCxnSpPr>
              <a:stCxn id="18" idx="0"/>
            </p:cNvCxnSpPr>
            <p:nvPr/>
          </p:nvCxnSpPr>
          <p:spPr>
            <a:xfrm flipV="1">
              <a:off x="4142345" y="3201195"/>
              <a:ext cx="0" cy="18997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61"/>
          <p:cNvGrpSpPr/>
          <p:nvPr/>
        </p:nvGrpSpPr>
        <p:grpSpPr>
          <a:xfrm>
            <a:off x="3676464" y="5100936"/>
            <a:ext cx="3167855" cy="1745397"/>
            <a:chOff x="704663" y="5029200"/>
            <a:chExt cx="3167855" cy="1745397"/>
          </a:xfrm>
        </p:grpSpPr>
        <p:sp>
          <p:nvSpPr>
            <p:cNvPr id="26" name="TextBox 25"/>
            <p:cNvSpPr txBox="1"/>
            <p:nvPr/>
          </p:nvSpPr>
          <p:spPr>
            <a:xfrm>
              <a:off x="704663" y="5943600"/>
              <a:ext cx="316785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cs typeface="Courier New" pitchFamily="49" charset="0"/>
                </a:rPr>
                <a:t>Code done by function</a:t>
              </a:r>
            </a:p>
            <a:p>
              <a:pPr algn="ctr"/>
              <a:r>
                <a:rPr lang="en-US" sz="2400" b="1" dirty="0">
                  <a:cs typeface="Courier New" pitchFamily="49" charset="0"/>
                </a:rPr>
                <a:t>(must be indented)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rot="5400000" flipH="1" flipV="1">
              <a:off x="1715672" y="5523328"/>
              <a:ext cx="990600" cy="23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715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7" grpId="0" animBg="1"/>
      <p:bldP spid="10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/>
              <a:t>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Like most code in Python, the code inside of a function executes line by line</a:t>
            </a:r>
          </a:p>
          <a:p>
            <a:r>
              <a:rPr lang="en-US" dirty="0"/>
              <a:t>Of course, you are allowed to put loops inside functions</a:t>
            </a:r>
          </a:p>
          <a:p>
            <a:r>
              <a:rPr lang="en-US" dirty="0"/>
              <a:t>You can also put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/>
              <a:t> statements</a:t>
            </a:r>
          </a:p>
          <a:p>
            <a:r>
              <a:rPr lang="en-US" dirty="0"/>
              <a:t>A function will stop executing and jump back to wherever it was called from when it hits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/>
              <a:t> statement is where you put the value that will be given back to the caller</a:t>
            </a:r>
          </a:p>
        </p:txBody>
      </p:sp>
    </p:spTree>
    <p:extLst>
      <p:ext uri="{BB962C8B-B14F-4D97-AF65-F5344CB8AC3E}">
        <p14:creationId xmlns:p14="http://schemas.microsoft.com/office/powerpoint/2010/main" val="187470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C8B735-CC70-4DFC-8FB3-CD3E9A508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BBDFAB-DF89-4C5C-9E85-50967560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Turtle is a tool that lets us draw simple pictures in Python</a:t>
            </a:r>
          </a:p>
          <a:p>
            <a:r>
              <a:rPr lang="en-US" dirty="0"/>
              <a:t>To use Turtle, we first have to import the turtle library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Then, we have to create a turtle</a:t>
            </a:r>
          </a:p>
          <a:p>
            <a:r>
              <a:rPr lang="en-US" dirty="0"/>
              <a:t>I name mine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yertle</a:t>
            </a:r>
            <a:r>
              <a:rPr lang="en-US" dirty="0"/>
              <a:t>, but you can name it any legal variable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Don't worry too much about this syntax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711546-22A7-40DF-8958-53C3AAC54076}"/>
              </a:ext>
            </a:extLst>
          </p:cNvPr>
          <p:cNvSpPr txBox="1">
            <a:spLocks/>
          </p:cNvSpPr>
          <p:nvPr/>
        </p:nvSpPr>
        <p:spPr>
          <a:xfrm>
            <a:off x="611080" y="29718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turtle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E12012F-7908-476D-B3EF-84187720B98C}"/>
              </a:ext>
            </a:extLst>
          </p:cNvPr>
          <p:cNvSpPr txBox="1">
            <a:spLocks/>
          </p:cNvSpPr>
          <p:nvPr/>
        </p:nvSpPr>
        <p:spPr>
          <a:xfrm>
            <a:off x="609600" y="49530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turtle.Turtle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86265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6455-4169-42C3-A2FA-4AFD83C8A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BE0B5-A06F-42CC-BEF3-C6464CB1B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turtle object has </a:t>
            </a:r>
            <a:r>
              <a:rPr lang="en-US" b="1" dirty="0"/>
              <a:t>methods</a:t>
            </a:r>
          </a:p>
          <a:p>
            <a:r>
              <a:rPr lang="en-US" dirty="0"/>
              <a:t>Methods let us tell the turtle to do things or ask it questions</a:t>
            </a:r>
          </a:p>
          <a:p>
            <a:r>
              <a:rPr lang="en-US" dirty="0"/>
              <a:t>To call a method, you say the name of the turtle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yertle</a:t>
            </a:r>
            <a:r>
              <a:rPr lang="en-US" dirty="0"/>
              <a:t>, in my case), you put a dot, then you put the name of the method you want, then parentheses, and sometimes information between the parentheses</a:t>
            </a:r>
          </a:p>
          <a:p>
            <a:pPr lvl="1"/>
            <a:r>
              <a:rPr lang="en-US" dirty="0"/>
              <a:t>The extra information are called </a:t>
            </a:r>
            <a:r>
              <a:rPr lang="en-US" b="1" dirty="0"/>
              <a:t>parameters</a:t>
            </a:r>
          </a:p>
          <a:p>
            <a:r>
              <a:rPr lang="en-US" dirty="0"/>
              <a:t>For example, to make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yertle</a:t>
            </a:r>
            <a:r>
              <a:rPr lang="en-US" dirty="0"/>
              <a:t> move forward 100 steps, type: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3EDBCFB-57AB-40DF-824D-65C278C3D8A6}"/>
              </a:ext>
            </a:extLst>
          </p:cNvPr>
          <p:cNvSpPr txBox="1">
            <a:spLocks/>
          </p:cNvSpPr>
          <p:nvPr/>
        </p:nvSpPr>
        <p:spPr>
          <a:xfrm>
            <a:off x="609600" y="56388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yertle.forward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(100)</a:t>
            </a:r>
          </a:p>
        </p:txBody>
      </p:sp>
    </p:spTree>
    <p:extLst>
      <p:ext uri="{BB962C8B-B14F-4D97-AF65-F5344CB8AC3E}">
        <p14:creationId xmlns:p14="http://schemas.microsoft.com/office/powerpoint/2010/main" val="408296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8F4D1-655C-47A5-93FC-6C9F84E2B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Turtle 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F9A2F-7954-4A0A-AD1C-E5010D216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book has a much longer list, but here are a few useful turtle methods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C18AF5-493C-49CE-83E5-8A9C47C689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5800" y="2834640"/>
          <a:ext cx="108204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5105">
                  <a:extLst>
                    <a:ext uri="{9D8B030D-6E8A-4147-A177-3AD203B41FA5}">
                      <a16:colId xmlns:a16="http://schemas.microsoft.com/office/drawing/2014/main" val="1011919896"/>
                    </a:ext>
                  </a:extLst>
                </a:gridCol>
                <a:gridCol w="1387973">
                  <a:extLst>
                    <a:ext uri="{9D8B030D-6E8A-4147-A177-3AD203B41FA5}">
                      <a16:colId xmlns:a16="http://schemas.microsoft.com/office/drawing/2014/main" val="1661323809"/>
                    </a:ext>
                  </a:extLst>
                </a:gridCol>
                <a:gridCol w="5957322">
                  <a:extLst>
                    <a:ext uri="{9D8B030D-6E8A-4147-A177-3AD203B41FA5}">
                      <a16:colId xmlns:a16="http://schemas.microsoft.com/office/drawing/2014/main" val="2748890891"/>
                    </a:ext>
                  </a:extLst>
                </a:gridCol>
              </a:tblGrid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44033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forward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Distance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Move forward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1546136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backward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Distance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Move backward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9212270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Angle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Turn counter-clockwise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4375670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Angle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Turn clockwise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1226246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Pick up the turtle's tail (to stop drawing)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5344600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down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Put down the turtle's tail (to draw again)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019464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Return the angle the turtle is pointing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9033125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Return the position of the turtle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811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91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C5835-FAC1-4C16-A983-74535B837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/>
              <a:t>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037-A4C7-4556-A097-1C1CB60D7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First, import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/>
              <a:t> at the top of your program</a:t>
            </a:r>
          </a:p>
          <a:p>
            <a:r>
              <a:rPr lang="en-US" dirty="0"/>
              <a:t>After importing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/>
              <a:t>, you still say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math.</a:t>
            </a:r>
            <a:r>
              <a:rPr lang="en-US" dirty="0"/>
              <a:t> before the name of a function</a:t>
            </a:r>
          </a:p>
          <a:p>
            <a:r>
              <a:rPr lang="en-US" dirty="0"/>
              <a:t>For example, to compute the cosine of 2.6 radians, you can do the following: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that all the trigonometry functions take radians, not degrees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D51FF3-8F4D-4170-846F-DB4DA072237B}"/>
              </a:ext>
            </a:extLst>
          </p:cNvPr>
          <p:cNvSpPr txBox="1">
            <a:spLocks/>
          </p:cNvSpPr>
          <p:nvPr/>
        </p:nvSpPr>
        <p:spPr>
          <a:xfrm>
            <a:off x="609600" y="41148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math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esult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=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math.cos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(2.6)</a:t>
            </a:r>
          </a:p>
        </p:txBody>
      </p:sp>
    </p:spTree>
    <p:extLst>
      <p:ext uri="{BB962C8B-B14F-4D97-AF65-F5344CB8AC3E}">
        <p14:creationId xmlns:p14="http://schemas.microsoft.com/office/powerpoint/2010/main" val="259744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/>
              <a:t> functions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11977" y="1554480"/>
          <a:ext cx="10168046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Return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Job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ceil( x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ceiling of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100002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floor( x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floor of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215959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fabs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 x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absolute value of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94957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sin( theta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sine of angle theta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cos( theta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Find the cosine of angle theta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tan( theta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Find the tangent of angle theta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exp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 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Raise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="0" i="1" baseline="0" dirty="0"/>
                        <a:t>e</a:t>
                      </a:r>
                      <a:r>
                        <a:rPr lang="en-US" sz="2000" baseline="0" dirty="0"/>
                        <a:t> to the power of a (</a:t>
                      </a:r>
                      <a:r>
                        <a:rPr lang="en-US" sz="2000" i="1" baseline="0" dirty="0"/>
                        <a:t>e</a:t>
                      </a:r>
                      <a:r>
                        <a:rPr lang="en-US" sz="2000" baseline="30000" dirty="0"/>
                        <a:t>a</a:t>
                      </a:r>
                      <a:r>
                        <a:rPr lang="en-US" sz="2000" dirty="0"/>
                        <a:t>)</a:t>
                      </a:r>
                      <a:endParaRPr lang="en-US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log( 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natural log of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pow( a, b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Raise</a:t>
                      </a:r>
                      <a:r>
                        <a:rPr lang="en-US" sz="2000" baseline="0" dirty="0"/>
                        <a:t> a to the power of b (</a:t>
                      </a:r>
                      <a:r>
                        <a:rPr lang="en-US" sz="2000" baseline="0" dirty="0" err="1"/>
                        <a:t>a</a:t>
                      </a:r>
                      <a:r>
                        <a:rPr lang="en-US" sz="2000" baseline="30000" dirty="0" err="1"/>
                        <a:t>b</a:t>
                      </a:r>
                      <a:r>
                        <a:rPr lang="en-US" sz="2000" baseline="0" dirty="0"/>
                        <a:t>)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sqrt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 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square root of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degrees( 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radians 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Convert radians to degrees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radians( 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degrees 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Convert degrees to radians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627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useful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730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US" dirty="0"/>
              <a:t> library lets us produce random numbers</a:t>
            </a:r>
          </a:p>
          <a:p>
            <a:r>
              <a:rPr lang="en-US" dirty="0"/>
              <a:t>It has two functions that will be useful to us: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</a:t>
            </a:r>
            <a:r>
              <a:rPr lang="en-US" dirty="0"/>
              <a:t>: Returns a random integer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≤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≤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random()</a:t>
            </a:r>
            <a:r>
              <a:rPr lang="en-US" dirty="0"/>
              <a:t>: Returns a random floating-point value from [0, 1)</a:t>
            </a:r>
          </a:p>
          <a:p>
            <a:r>
              <a:rPr lang="en-US" dirty="0"/>
              <a:t>To use them, import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US" dirty="0"/>
              <a:t> and then call the functions qualified by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US" dirty="0"/>
              <a:t> followed by a period: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648200"/>
            <a:ext cx="10972800" cy="1905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t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random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dice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random.randint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(1, 6)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percentage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random.random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00422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ED3519-CA51-4354-828C-C76C4C73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551E3D-B282-4185-B413-E35425CCB4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34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D692D-5464-4694-9DCE-3F26FEA0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1C511-906E-433C-BA5F-11F87E8D5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Often, we want to repeat something</a:t>
            </a:r>
          </a:p>
          <a:p>
            <a:r>
              <a:rPr lang="en-US" dirty="0"/>
              <a:t>The easiest way to do that in Python is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All the statements in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are repeated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times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D9528A9-EFE9-4679-8158-4B1A99E0F74E}"/>
              </a:ext>
            </a:extLst>
          </p:cNvPr>
          <p:cNvSpPr txBox="1">
            <a:spLocks/>
          </p:cNvSpPr>
          <p:nvPr/>
        </p:nvSpPr>
        <p:spPr>
          <a:xfrm>
            <a:off x="609600" y="2873974"/>
            <a:ext cx="10972800" cy="223142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(n):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statement1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statement2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statement3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86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970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/>
              <a:t> function produces a sequence of values that a variable will take on</a:t>
            </a:r>
          </a:p>
          <a:p>
            <a:r>
              <a:rPr lang="en-US" dirty="0"/>
              <a:t>With only a single parameter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, the sequences of numbers is 0, 1, 2,…,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– 1 (but not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two parameters,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, the sequence starts 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goes up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– 1 (but not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three parameters,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lang="en-US" dirty="0"/>
              <a:t>, the sequence starts 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goes almost up to (but not including)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, taking steps of size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76600"/>
            <a:ext cx="109728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(100):	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572000"/>
            <a:ext cx="109728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(10,20):	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5905500"/>
            <a:ext cx="109728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(10,20,5):	</a:t>
            </a:r>
          </a:p>
        </p:txBody>
      </p:sp>
    </p:spTree>
    <p:extLst>
      <p:ext uri="{BB962C8B-B14F-4D97-AF65-F5344CB8AC3E}">
        <p14:creationId xmlns:p14="http://schemas.microsoft.com/office/powerpoint/2010/main" val="406756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C41CB-B976-4A9C-AF3B-A15A7C3E8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8D628-9964-4E83-87A4-26F0383BF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027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design pattern</a:t>
            </a:r>
            <a:r>
              <a:rPr lang="en-US" dirty="0"/>
              <a:t> is a problem-solving technique in coding in which there is a standard way of do something that is used a lot</a:t>
            </a:r>
          </a:p>
          <a:p>
            <a:r>
              <a:rPr lang="en-US" b="1" dirty="0"/>
              <a:t>Accumulator Pattern</a:t>
            </a:r>
          </a:p>
          <a:p>
            <a:pPr lvl="1"/>
            <a:r>
              <a:rPr lang="en-US" dirty="0"/>
              <a:t>Produce a result by iterating over a sequence of values and accumulate their sum (or other aggregation) along the way</a:t>
            </a:r>
          </a:p>
          <a:p>
            <a:r>
              <a:rPr lang="en-US" dirty="0"/>
              <a:t>This example finds the sum of numbers from 1 up to 10: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EB3F68E-F723-47F3-B48C-F4A0953B721C}"/>
              </a:ext>
            </a:extLst>
          </p:cNvPr>
          <p:cNvSpPr txBox="1">
            <a:spLocks/>
          </p:cNvSpPr>
          <p:nvPr/>
        </p:nvSpPr>
        <p:spPr>
          <a:xfrm>
            <a:off x="609600" y="4572000"/>
            <a:ext cx="10972800" cy="172617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itchFamily="49" charset="0"/>
              </a:rPr>
              <a:t>acc = 0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3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(1, 11):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	acc = acc + x</a:t>
            </a:r>
          </a:p>
        </p:txBody>
      </p:sp>
    </p:spTree>
    <p:extLst>
      <p:ext uri="{BB962C8B-B14F-4D97-AF65-F5344CB8AC3E}">
        <p14:creationId xmlns:p14="http://schemas.microsoft.com/office/powerpoint/2010/main" val="260906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0ABA7D-EFC1-469E-BA86-FDA9B6CF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Statements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A1002-EE62-41C0-80BF-3192D81090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656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Behold!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make choices in our program, we can use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-statement: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x is small</a:t>
            </a:r>
            <a:r>
              <a:rPr lang="en-US" dirty="0"/>
              <a:t> will only print out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is less than 5</a:t>
            </a:r>
          </a:p>
          <a:p>
            <a:r>
              <a:rPr lang="en-US" dirty="0"/>
              <a:t>In this case, we know that it is, but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could come from user input or a file or elsewhere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90800"/>
            <a:ext cx="10972800" cy="1905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 = 4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x &lt; 5: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'x is small!'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8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2514600" y="1600200"/>
            <a:ext cx="2590800" cy="2172058"/>
            <a:chOff x="990600" y="1790342"/>
            <a:chExt cx="2590800" cy="2172058"/>
          </a:xfrm>
        </p:grpSpPr>
        <p:cxnSp>
          <p:nvCxnSpPr>
            <p:cNvPr id="9" name="Straight Connector 8"/>
            <p:cNvCxnSpPr>
              <a:stCxn id="7" idx="0"/>
            </p:cNvCxnSpPr>
            <p:nvPr/>
          </p:nvCxnSpPr>
          <p:spPr>
            <a:xfrm flipV="1">
              <a:off x="2286000" y="2914471"/>
              <a:ext cx="0" cy="285929"/>
            </a:xfrm>
            <a:prstGeom prst="line">
              <a:avLst/>
            </a:prstGeom>
            <a:ln w="508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828800" y="3200400"/>
              <a:ext cx="914400" cy="7620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90600" y="1790342"/>
              <a:ext cx="2590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keyword</a:t>
              </a:r>
            </a:p>
            <a:p>
              <a:pPr algn="ctr"/>
              <a:r>
                <a:rPr lang="en-US" sz="3600" b="1" dirty="0">
                  <a:latin typeface="Courier New" pitchFamily="49" charset="0"/>
                  <a:cs typeface="Courier New" pitchFamily="49" charset="0"/>
                </a:rPr>
                <a:t>if</a:t>
              </a:r>
              <a:endParaRPr lang="en-US" sz="3600" dirty="0"/>
            </a:p>
          </p:txBody>
        </p:sp>
      </p:grpSp>
      <p:grpSp>
        <p:nvGrpSpPr>
          <p:cNvPr id="4" name="Group 17"/>
          <p:cNvGrpSpPr/>
          <p:nvPr/>
        </p:nvGrpSpPr>
        <p:grpSpPr>
          <a:xfrm>
            <a:off x="4343400" y="1600200"/>
            <a:ext cx="3657600" cy="2171264"/>
            <a:chOff x="3200400" y="1790342"/>
            <a:chExt cx="3657600" cy="2171264"/>
          </a:xfrm>
        </p:grpSpPr>
        <p:cxnSp>
          <p:nvCxnSpPr>
            <p:cNvPr id="12" name="Straight Connector 11"/>
            <p:cNvCxnSpPr>
              <a:stCxn id="10" idx="0"/>
            </p:cNvCxnSpPr>
            <p:nvPr/>
          </p:nvCxnSpPr>
          <p:spPr>
            <a:xfrm flipH="1" flipV="1">
              <a:off x="5028406" y="2914471"/>
              <a:ext cx="794" cy="285135"/>
            </a:xfrm>
            <a:prstGeom prst="line">
              <a:avLst/>
            </a:prstGeom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276600" y="3199606"/>
              <a:ext cx="3505200" cy="762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00400" y="1790342"/>
              <a:ext cx="3657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Any </a:t>
              </a:r>
              <a:r>
                <a:rPr lang="en-US" sz="3600" dirty="0">
                  <a:latin typeface="+mj-lt"/>
                  <a:cs typeface="Courier New" pitchFamily="49" charset="0"/>
                </a:rPr>
                <a:t>Boolean</a:t>
              </a:r>
              <a:r>
                <a:rPr lang="en-US" sz="3600" dirty="0">
                  <a:latin typeface="+mj-lt"/>
                </a:rPr>
                <a:t> </a:t>
              </a:r>
              <a:r>
                <a:rPr lang="en-US" sz="3600" dirty="0"/>
                <a:t>expression</a:t>
              </a:r>
            </a:p>
          </p:txBody>
        </p:sp>
      </p:grpSp>
      <p:grpSp>
        <p:nvGrpSpPr>
          <p:cNvPr id="6" name="Group 18"/>
          <p:cNvGrpSpPr/>
          <p:nvPr/>
        </p:nvGrpSpPr>
        <p:grpSpPr>
          <a:xfrm>
            <a:off x="3352800" y="3848459"/>
            <a:ext cx="6248400" cy="1716011"/>
            <a:chOff x="1828800" y="4038600"/>
            <a:chExt cx="6248400" cy="1716011"/>
          </a:xfrm>
        </p:grpSpPr>
        <p:cxnSp>
          <p:nvCxnSpPr>
            <p:cNvPr id="15" name="Straight Connector 14"/>
            <p:cNvCxnSpPr>
              <a:cxnSpLocks/>
              <a:stCxn id="13" idx="2"/>
              <a:endCxn id="20" idx="0"/>
            </p:cNvCxnSpPr>
            <p:nvPr/>
          </p:nvCxnSpPr>
          <p:spPr>
            <a:xfrm>
              <a:off x="4953000" y="4800600"/>
              <a:ext cx="0" cy="307680"/>
            </a:xfrm>
            <a:prstGeom prst="line">
              <a:avLst/>
            </a:prstGeom>
            <a:ln w="508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2667000" y="4038600"/>
              <a:ext cx="4572000" cy="7620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28800" y="5108280"/>
              <a:ext cx="624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Any executable statements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300234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if condition :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statement(s)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14500" y="5757134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Note: </a:t>
            </a:r>
            <a:r>
              <a:rPr lang="en-US" sz="3200" dirty="0"/>
              <a:t>The colon after the condition and the indentation before the statement are </a:t>
            </a:r>
            <a:r>
              <a:rPr lang="en-US" sz="3200" b="1" dirty="0"/>
              <a:t>required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391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most common condition you will find is a comparison between two things</a:t>
            </a:r>
          </a:p>
          <a:p>
            <a:r>
              <a:rPr lang="en-US" dirty="0"/>
              <a:t>In Python, that comparison can be: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/>
              <a:t>	equals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dirty="0"/>
              <a:t>	does not equal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/>
              <a:t>	less than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dirty="0"/>
              <a:t>	less than or equal to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	greater than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&gt;=</a:t>
            </a:r>
            <a:r>
              <a:rPr lang="en-US" dirty="0"/>
              <a:t>	greater than or equal to</a:t>
            </a:r>
          </a:p>
          <a:p>
            <a:r>
              <a:rPr lang="en-US" dirty="0"/>
              <a:t>These are called </a:t>
            </a:r>
            <a:r>
              <a:rPr lang="en-US" b="1" dirty="0"/>
              <a:t>relational</a:t>
            </a:r>
            <a:r>
              <a:rPr lang="en-US" dirty="0"/>
              <a:t> operators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41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012AE-D0AF-4D9F-9221-A310AB171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1503E-8886-461D-891A-90F0A5723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have multiple Boolean conditions in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</a:t>
            </a:r>
          </a:p>
          <a:p>
            <a:r>
              <a:rPr lang="en-US" dirty="0"/>
              <a:t>You can join them together with: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/>
              <a:t> (which results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value only if both the conditions it joins are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/>
              <a:t> (which result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value if either of the conditions it joins are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D94C1E-DF37-4D3B-9FDD-0A8FCF462890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attempts &lt; 5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password ==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'open sesame'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print(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'You know the secret!'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4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Either/Or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have to make a decision</a:t>
            </a:r>
          </a:p>
          <a:p>
            <a:r>
              <a:rPr lang="en-US" dirty="0"/>
              <a:t>If a condition is true, you go one way, if not, you go the other</a:t>
            </a:r>
          </a:p>
          <a:p>
            <a:r>
              <a:rPr lang="en-US" dirty="0"/>
              <a:t>Both outcomes cannot happen</a:t>
            </a:r>
          </a:p>
          <a:p>
            <a:r>
              <a:rPr lang="en-US" dirty="0"/>
              <a:t>For these situations, we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construct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3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352800" y="3657600"/>
            <a:ext cx="1676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if-else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2133600"/>
            <a:ext cx="914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19600" y="2132806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0" y="5486401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Two different outcomes</a:t>
            </a:r>
          </a:p>
        </p:txBody>
      </p:sp>
      <p:grpSp>
        <p:nvGrpSpPr>
          <p:cNvPr id="3" name="Group 15"/>
          <p:cNvGrpSpPr/>
          <p:nvPr/>
        </p:nvGrpSpPr>
        <p:grpSpPr>
          <a:xfrm>
            <a:off x="4191000" y="4419601"/>
            <a:ext cx="4724400" cy="1666965"/>
            <a:chOff x="2667000" y="4419600"/>
            <a:chExt cx="3886200" cy="1666965"/>
          </a:xfrm>
        </p:grpSpPr>
        <p:sp>
          <p:nvSpPr>
            <p:cNvPr id="18" name="Rectangle 17"/>
            <p:cNvSpPr/>
            <p:nvPr/>
          </p:nvSpPr>
          <p:spPr>
            <a:xfrm>
              <a:off x="2667000" y="4419600"/>
              <a:ext cx="3886200" cy="762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Elbow Connector 22"/>
            <p:cNvCxnSpPr>
              <a:stCxn id="20" idx="3"/>
              <a:endCxn id="18" idx="3"/>
            </p:cNvCxnSpPr>
            <p:nvPr/>
          </p:nvCxnSpPr>
          <p:spPr>
            <a:xfrm flipV="1">
              <a:off x="6096000" y="4800600"/>
              <a:ext cx="457200" cy="1285965"/>
            </a:xfrm>
            <a:prstGeom prst="bentConnector3">
              <a:avLst>
                <a:gd name="adj1" fmla="val 361111"/>
              </a:avLst>
            </a:prstGeom>
            <a:ln w="508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4"/>
          <p:cNvGrpSpPr/>
          <p:nvPr/>
        </p:nvGrpSpPr>
        <p:grpSpPr>
          <a:xfrm>
            <a:off x="4191000" y="2895600"/>
            <a:ext cx="4724400" cy="3190966"/>
            <a:chOff x="2667000" y="2895600"/>
            <a:chExt cx="3886200" cy="3190966"/>
          </a:xfrm>
        </p:grpSpPr>
        <p:sp>
          <p:nvSpPr>
            <p:cNvPr id="13" name="Rectangle 12"/>
            <p:cNvSpPr/>
            <p:nvPr/>
          </p:nvSpPr>
          <p:spPr>
            <a:xfrm>
              <a:off x="2667000" y="2895600"/>
              <a:ext cx="3886200" cy="7620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Elbow Connector 25"/>
            <p:cNvCxnSpPr>
              <a:stCxn id="20" idx="1"/>
              <a:endCxn id="13" idx="1"/>
            </p:cNvCxnSpPr>
            <p:nvPr/>
          </p:nvCxnSpPr>
          <p:spPr>
            <a:xfrm rot="10800000">
              <a:off x="2667000" y="3276601"/>
              <a:ext cx="381000" cy="2809965"/>
            </a:xfrm>
            <a:prstGeom prst="bentConnector3">
              <a:avLst>
                <a:gd name="adj1" fmla="val 426667"/>
              </a:avLst>
            </a:prstGeom>
            <a:ln w="508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325639" y="2150405"/>
            <a:ext cx="624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if condition :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A statements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else :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B statements</a:t>
            </a:r>
          </a:p>
          <a:p>
            <a:endParaRPr lang="en-US" sz="4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54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133600"/>
            <a:ext cx="10972800" cy="2209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balance &lt; 0: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'You are in debt!'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'You have $'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(balance)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3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elif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9586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What if you have a list of mutually exclusive conditions?</a:t>
            </a:r>
          </a:p>
          <a:p>
            <a:r>
              <a:rPr lang="en-US" dirty="0"/>
              <a:t>You can tie all the possibilities together starting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then for each additional condition, you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dirty="0"/>
              <a:t> to check it, and then you can optionally end with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/>
              <a:t> if none of the other conditions were met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28194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index == 1: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'First'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index == 2: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'Second'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index == 3: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'Third'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(index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+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96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028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string 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string type can hold any number of characters, not just a single letter</a:t>
            </a:r>
          </a:p>
          <a:p>
            <a:r>
              <a:rPr lang="en-US" dirty="0"/>
              <a:t>A string literal is what we use whenever we print out text</a:t>
            </a:r>
          </a:p>
          <a:p>
            <a:r>
              <a:rPr lang="en-US" dirty="0"/>
              <a:t>Strings can store text (up to some pretty large length, billions of characters on 32-bit Python and much more in 64-bit) from </a:t>
            </a:r>
            <a:r>
              <a:rPr lang="en-US" i="1" dirty="0"/>
              <a:t>most</a:t>
            </a:r>
            <a:r>
              <a:rPr lang="en-US" dirty="0"/>
              <a:t> of the different scripts in the world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5029200"/>
            <a:ext cx="10972800" cy="914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'message in a bottle'</a:t>
            </a:r>
          </a:p>
        </p:txBody>
      </p:sp>
    </p:spTree>
    <p:extLst>
      <p:ext uri="{BB962C8B-B14F-4D97-AF65-F5344CB8AC3E}">
        <p14:creationId xmlns:p14="http://schemas.microsoft.com/office/powerpoint/2010/main" val="265691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D0BE6-197A-45EC-9403-82716867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vs. double quotes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A0DAF-F32D-48D9-854C-6110A231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0654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Python, there's no difference at all between single quotes and double quotes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string contains single quotes, we'll usually use double quotes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Likewise, a string that contains double quotes is usually written with single quotes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9F7D60-7039-497D-9493-7B34B51A4DF1}"/>
              </a:ext>
            </a:extLst>
          </p:cNvPr>
          <p:cNvSpPr txBox="1">
            <a:spLocks/>
          </p:cNvSpPr>
          <p:nvPr/>
        </p:nvSpPr>
        <p:spPr>
          <a:xfrm>
            <a:off x="609600" y="2209800"/>
            <a:ext cx="10972800" cy="101740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word1 =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'eggplant'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word2 =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"eggplant" </a:t>
            </a: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exactly the same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8ECE4B7-CE80-4A9D-8421-CCBED23E435E}"/>
              </a:ext>
            </a:extLst>
          </p:cNvPr>
          <p:cNvSpPr txBox="1">
            <a:spLocks/>
          </p:cNvSpPr>
          <p:nvPr/>
        </p:nvSpPr>
        <p:spPr>
          <a:xfrm>
            <a:off x="609600" y="3783196"/>
            <a:ext cx="10972800" cy="63640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message =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"He earned an 'A'"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9DF6A2-8DC5-4F62-96A3-8A51969D3424}"/>
              </a:ext>
            </a:extLst>
          </p:cNvPr>
          <p:cNvSpPr txBox="1">
            <a:spLocks/>
          </p:cNvSpPr>
          <p:nvPr/>
        </p:nvSpPr>
        <p:spPr>
          <a:xfrm>
            <a:off x="609600" y="5334000"/>
            <a:ext cx="10972800" cy="63640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sentence =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'Bob said, "I refuse."'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7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8"/>
          </a:xfrm>
        </p:spPr>
        <p:txBody>
          <a:bodyPr>
            <a:normAutofit/>
          </a:bodyPr>
          <a:lstStyle/>
          <a:p>
            <a:r>
              <a:rPr lang="en-US" dirty="0"/>
              <a:t>You 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 to concatenate two strings together (to get a third string that is both of them stuck together)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to get repetitions of a string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124200"/>
            <a:ext cx="109728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place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'boon'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'docks'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(place)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boondocks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953001"/>
            <a:ext cx="109728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comment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'yeah '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3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(comment)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yeah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yeah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yeah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08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operations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to get the length of a string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use square brackets to get a particular character in the string</a:t>
            </a:r>
          </a:p>
          <a:p>
            <a:r>
              <a:rPr lang="en-US" dirty="0"/>
              <a:t>Indexes start at 0</a:t>
            </a:r>
          </a:p>
          <a:p>
            <a:pPr lvl="1"/>
            <a:r>
              <a:rPr lang="en-US" dirty="0"/>
              <a:t>The first character in a string is at 0, the last is at its length - 1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author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'Thomas Pynchon'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(author) 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14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334000"/>
            <a:ext cx="108966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movie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'Dr. Strangelove'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(movie[4])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S</a:t>
            </a:r>
          </a:p>
        </p:txBody>
      </p:sp>
    </p:spTree>
    <p:extLst>
      <p:ext uri="{BB962C8B-B14F-4D97-AF65-F5344CB8AC3E}">
        <p14:creationId xmlns:p14="http://schemas.microsoft.com/office/powerpoint/2010/main" val="156896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backwards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5"/>
            <a:ext cx="10972800" cy="325400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 can also index from the back of a string instead of the front</a:t>
            </a:r>
          </a:p>
          <a:p>
            <a:r>
              <a:rPr lang="en-US" dirty="0"/>
              <a:t>To do so, use negative numbers, where -1 is the last character in the string, -2 is the second to last, and so 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Be careful!  If you index past the end or the beginning of the string, your code will have an error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819400"/>
            <a:ext cx="10972800" cy="133317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'Harry Potter'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(book[-1])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r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(book[-6])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P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5029200"/>
            <a:ext cx="10972800" cy="131919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'wombat'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(word[6])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error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(word[-8])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error</a:t>
            </a:r>
          </a:p>
        </p:txBody>
      </p:sp>
    </p:spTree>
    <p:extLst>
      <p:ext uri="{BB962C8B-B14F-4D97-AF65-F5344CB8AC3E}">
        <p14:creationId xmlns:p14="http://schemas.microsoft.com/office/powerpoint/2010/main" val="290449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826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you want to get a substring (a part of a string) from a string, you can use the </a:t>
            </a:r>
            <a:r>
              <a:rPr lang="en-US" b="1" dirty="0"/>
              <a:t>slice</a:t>
            </a:r>
            <a:r>
              <a:rPr lang="en-US" dirty="0"/>
              <a:t> notation</a:t>
            </a:r>
          </a:p>
          <a:p>
            <a:pPr lvl="1"/>
            <a:r>
              <a:rPr lang="en-US" dirty="0"/>
              <a:t>Two numbers with a colon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/>
              <a:t>) in between</a:t>
            </a:r>
          </a:p>
          <a:p>
            <a:pPr lvl="1"/>
            <a:r>
              <a:rPr lang="en-US" dirty="0"/>
              <a:t>The first number is the starting point, the second number is the location after the ending point</a:t>
            </a:r>
          </a:p>
          <a:p>
            <a:pPr lvl="1"/>
            <a:r>
              <a:rPr lang="en-US" dirty="0"/>
              <a:t>If you subtract the first from the last, you'll get the length of the result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2578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adjective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'dysfunctional'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noun = adjective[3:6]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noun contains 'fun'</a:t>
            </a:r>
          </a:p>
        </p:txBody>
      </p:sp>
    </p:spTree>
    <p:extLst>
      <p:ext uri="{BB962C8B-B14F-4D97-AF65-F5344CB8AC3E}">
        <p14:creationId xmlns:p14="http://schemas.microsoft.com/office/powerpoint/2010/main" val="319621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slices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leave off the first index and Python will assume 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you can leave off the last index and Python will assume the length of the string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'things'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width = word[:4]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#width contains 'thin'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0292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intelligence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'smart'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craft = intelligence[2:]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#craft contains 'art'</a:t>
            </a:r>
          </a:p>
        </p:txBody>
      </p:sp>
    </p:spTree>
    <p:extLst>
      <p:ext uri="{BB962C8B-B14F-4D97-AF65-F5344CB8AC3E}">
        <p14:creationId xmlns:p14="http://schemas.microsoft.com/office/powerpoint/2010/main" val="95791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C58C5-25F3-4B3C-8E10-019DA922E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114FC-8B86-43F6-AA4C-44AF8BF8D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 operator will give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if a string can be found inside another string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otherwise</a:t>
            </a:r>
          </a:p>
          <a:p>
            <a:r>
              <a:rPr lang="en-US" dirty="0"/>
              <a:t>This can be useful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not in</a:t>
            </a:r>
            <a:r>
              <a:rPr lang="en-US" dirty="0"/>
              <a:t> if you want to see if a string is not inside another strong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24049B-249C-4F29-8296-2BAE4CC60C88}"/>
              </a:ext>
            </a:extLst>
          </p:cNvPr>
          <p:cNvSpPr/>
          <p:nvPr/>
        </p:nvSpPr>
        <p:spPr>
          <a:xfrm>
            <a:off x="609600" y="3276600"/>
            <a:ext cx="109728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animal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'jellyfish'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'fish'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animal: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"It's a fish!"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'No fish here.'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5075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36AF7-3971-4BA7-8319-982B7E501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Iterating over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4B209-CEAE-492F-AB19-8BE9E21E8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6350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can use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to iterate over all the characters in a string by using the length of the string and indexing into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also iterate over all the characters in a string directly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DD888A-7153-4E5A-B58F-ABF5A6070527}"/>
              </a:ext>
            </a:extLst>
          </p:cNvPr>
          <p:cNvSpPr txBox="1">
            <a:spLocks/>
          </p:cNvSpPr>
          <p:nvPr/>
        </p:nvSpPr>
        <p:spPr>
          <a:xfrm>
            <a:off x="609600" y="28194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(text)):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(text[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FD0715-4387-4089-B6F4-00745DE18F5C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letter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text: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equivalent to loop above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(letter)</a:t>
            </a:r>
          </a:p>
        </p:txBody>
      </p:sp>
    </p:spTree>
    <p:extLst>
      <p:ext uri="{BB962C8B-B14F-4D97-AF65-F5344CB8AC3E}">
        <p14:creationId xmlns:p14="http://schemas.microsoft.com/office/powerpoint/2010/main" val="253037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convert a string with a single character in it into the integer that represents it with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If you know the numerical value of a character, you can convert that number back into a string using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ord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number contains 97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22F923-485E-4125-9C90-374F2849D76D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letter =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(100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letter contains 'd'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86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6962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Everything in the computer is 1's and 0's</a:t>
            </a:r>
          </a:p>
          <a:p>
            <a:r>
              <a:rPr lang="en-US" dirty="0"/>
              <a:t>Each character has a number associated with it</a:t>
            </a:r>
          </a:p>
          <a:p>
            <a:r>
              <a:rPr lang="en-US" dirty="0"/>
              <a:t>These numbers are sometimes listed </a:t>
            </a:r>
          </a:p>
          <a:p>
            <a:pPr>
              <a:buNone/>
            </a:pPr>
            <a:r>
              <a:rPr lang="en-US" dirty="0"/>
              <a:t>	in tables</a:t>
            </a:r>
          </a:p>
          <a:p>
            <a:r>
              <a:rPr lang="en-US" dirty="0"/>
              <a:t>The ASCII table only covers 7 bits of information (0-127)</a:t>
            </a:r>
          </a:p>
          <a:p>
            <a:r>
              <a:rPr lang="en-US" b="1" dirty="0">
                <a:solidFill>
                  <a:srgbClr val="FF0000"/>
                </a:solidFill>
              </a:rPr>
              <a:t>NEVER EVER TYPE THESE NUMBERS IN CODE</a:t>
            </a:r>
          </a:p>
          <a:p>
            <a:r>
              <a:rPr lang="en-US" dirty="0"/>
              <a:t>What's important to know:</a:t>
            </a:r>
          </a:p>
          <a:p>
            <a:pPr lvl="1"/>
            <a:r>
              <a:rPr lang="en-US" dirty="0"/>
              <a:t>All the characters are numbered</a:t>
            </a:r>
          </a:p>
          <a:p>
            <a:pPr lvl="1"/>
            <a:r>
              <a:rPr lang="en-US" dirty="0"/>
              <a:t>The uppercase letters are contiguous</a:t>
            </a:r>
          </a:p>
          <a:p>
            <a:pPr lvl="1"/>
            <a:r>
              <a:rPr lang="en-US" dirty="0"/>
              <a:t>The lowercase letters are contiguous</a:t>
            </a:r>
          </a:p>
          <a:p>
            <a:pPr lvl="1"/>
            <a:r>
              <a:rPr lang="en-US" dirty="0"/>
              <a:t>The numerical digits are contiguous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1904382"/>
            <a:ext cx="3429000" cy="4367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852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626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and decryption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Encryption</a:t>
            </a:r>
            <a:r>
              <a:rPr lang="en-US" dirty="0"/>
              <a:t> is the process of taking a message and encoding it</a:t>
            </a:r>
          </a:p>
          <a:p>
            <a:r>
              <a:rPr lang="en-US" b="1" dirty="0"/>
              <a:t>Decryption</a:t>
            </a:r>
            <a:r>
              <a:rPr lang="en-US" dirty="0"/>
              <a:t> is the process of decoding the code back into a message</a:t>
            </a:r>
          </a:p>
          <a:p>
            <a:r>
              <a:rPr lang="en-US" dirty="0"/>
              <a:t>A </a:t>
            </a:r>
            <a:r>
              <a:rPr lang="en-US" b="1" dirty="0"/>
              <a:t>plaintext</a:t>
            </a:r>
            <a:r>
              <a:rPr lang="en-US" dirty="0"/>
              <a:t> is a message before encryption</a:t>
            </a:r>
          </a:p>
          <a:p>
            <a:r>
              <a:rPr lang="en-US" dirty="0"/>
              <a:t>A </a:t>
            </a:r>
            <a:r>
              <a:rPr lang="en-US" b="1" dirty="0" err="1"/>
              <a:t>ciphertext</a:t>
            </a:r>
            <a:r>
              <a:rPr lang="en-US" dirty="0"/>
              <a:t> is the message in encrypted form</a:t>
            </a:r>
          </a:p>
          <a:p>
            <a:r>
              <a:rPr lang="en-US" dirty="0"/>
              <a:t>A </a:t>
            </a:r>
            <a:r>
              <a:rPr lang="en-US" b="1" dirty="0"/>
              <a:t>key</a:t>
            </a:r>
            <a:r>
              <a:rPr lang="en-US" dirty="0"/>
              <a:t> is an extra piece of information used in the encryption process</a:t>
            </a:r>
          </a:p>
        </p:txBody>
      </p:sp>
    </p:spTree>
    <p:extLst>
      <p:ext uri="{BB962C8B-B14F-4D97-AF65-F5344CB8AC3E}">
        <p14:creationId xmlns:p14="http://schemas.microsoft.com/office/powerpoint/2010/main" val="13766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Transposition cipher: Rail Fence Cipher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the rail fence cipher, a message is written vertically along a fixed number of "rails," wrapping back to the top when the bottom is reached</a:t>
            </a:r>
          </a:p>
          <a:p>
            <a:r>
              <a:rPr lang="en-US" dirty="0"/>
              <a:t>To finish the encryption, the message is stored horizontally</a:t>
            </a:r>
          </a:p>
          <a:p>
            <a:r>
              <a:rPr lang="en-US" dirty="0"/>
              <a:t>This is also known as a </a:t>
            </a:r>
            <a:r>
              <a:rPr lang="en-US" b="1" dirty="0"/>
              <a:t>columnar transposition</a:t>
            </a:r>
          </a:p>
          <a:p>
            <a:r>
              <a:rPr lang="en-US" dirty="0"/>
              <a:t>Encryption of "WE ARE DISCOVERED, FLEE AT ONCE" with three rails: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/>
              <a:t>Ciphertext</a:t>
            </a:r>
            <a:r>
              <a:rPr lang="en-US" b="1" dirty="0"/>
              <a:t>: </a:t>
            </a:r>
            <a:r>
              <a:rPr lang="en-US" dirty="0"/>
              <a:t>WRIORFEOEEESVELANXADCEDETCJ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905001" y="3962400"/>
          <a:ext cx="8381997" cy="13716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31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34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cipher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shift cipher encrypts a message by shifting all of the letters down in the alphabet</a:t>
            </a:r>
          </a:p>
          <a:p>
            <a:r>
              <a:rPr lang="en-US" dirty="0"/>
              <a:t>Using the Latin alphabet, there are 26 (well, 25) possible shift ciphers</a:t>
            </a:r>
          </a:p>
          <a:p>
            <a:r>
              <a:rPr lang="en-US" dirty="0"/>
              <a:t>We can model a shift cipher by thinking of the letters A, B, C, … Z as 0, 1, 2, … 25</a:t>
            </a:r>
          </a:p>
          <a:p>
            <a:r>
              <a:rPr lang="en-US" dirty="0"/>
              <a:t>Then, we let the key </a:t>
            </a:r>
            <a:r>
              <a:rPr lang="en-US" b="1" i="1" dirty="0"/>
              <a:t>k</a:t>
            </a:r>
            <a:r>
              <a:rPr lang="en-US" dirty="0"/>
              <a:t> be the shift</a:t>
            </a:r>
          </a:p>
          <a:p>
            <a:r>
              <a:rPr lang="en-US" dirty="0"/>
              <a:t>For a given letter with value </a:t>
            </a:r>
            <a:r>
              <a:rPr lang="en-US" b="1" i="1" dirty="0"/>
              <a:t>x</a:t>
            </a:r>
            <a:r>
              <a:rPr lang="en-US" dirty="0"/>
              <a:t>:</a:t>
            </a:r>
            <a:endParaRPr lang="en-US" b="1" i="1" dirty="0"/>
          </a:p>
          <a:p>
            <a:pPr lvl="1">
              <a:buNone/>
            </a:pPr>
            <a:r>
              <a:rPr lang="en-US" b="1" i="1" dirty="0"/>
              <a:t>encrypt</a:t>
            </a:r>
            <a:r>
              <a:rPr lang="en-US" b="1" i="1" baseline="-25000" dirty="0"/>
              <a:t> 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= (</a:t>
            </a:r>
            <a:r>
              <a:rPr lang="en-US" b="1" i="1" dirty="0"/>
              <a:t>x</a:t>
            </a:r>
            <a:r>
              <a:rPr lang="en-US" dirty="0"/>
              <a:t> + </a:t>
            </a:r>
            <a:r>
              <a:rPr lang="en-US" b="1" i="1" dirty="0"/>
              <a:t>k</a:t>
            </a:r>
            <a:r>
              <a:rPr lang="en-US" dirty="0"/>
              <a:t>) mod 26</a:t>
            </a:r>
          </a:p>
        </p:txBody>
      </p:sp>
    </p:spTree>
    <p:extLst>
      <p:ext uri="{BB962C8B-B14F-4D97-AF65-F5344CB8AC3E}">
        <p14:creationId xmlns:p14="http://schemas.microsoft.com/office/powerpoint/2010/main" val="239282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Caesar Cipher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E</a:t>
            </a:r>
            <a:r>
              <a:rPr lang="en-US" dirty="0"/>
              <a:t>("KILL EDWARD") = "NLOO HGZDUG"</a:t>
            </a:r>
          </a:p>
          <a:p>
            <a:r>
              <a:rPr lang="en-US" dirty="0"/>
              <a:t>What is </a:t>
            </a:r>
            <a:r>
              <a:rPr lang="en-US" b="1" i="1" dirty="0"/>
              <a:t>E</a:t>
            </a:r>
            <a:r>
              <a:rPr lang="en-US" dirty="0"/>
              <a:t>("I DRINK YOUR MILKSHAKE")?</a:t>
            </a:r>
          </a:p>
          <a:p>
            <a:r>
              <a:rPr lang="en-US" dirty="0"/>
              <a:t>What is </a:t>
            </a:r>
            <a:r>
              <a:rPr lang="en-US" b="1" i="1" dirty="0"/>
              <a:t>D</a:t>
            </a:r>
            <a:r>
              <a:rPr lang="en-US" dirty="0"/>
              <a:t>("EUHDNLWGRZQ")?</a:t>
            </a:r>
          </a:p>
          <a:p>
            <a:r>
              <a:rPr lang="en-US" dirty="0"/>
              <a:t>This code was actually used by Julius Caesar who used it to send messages to his generals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1981200"/>
          <a:ext cx="1097280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44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Format:</a:t>
            </a:r>
          </a:p>
          <a:p>
            <a:pPr lvl="1"/>
            <a:r>
              <a:rPr lang="en-US" dirty="0"/>
              <a:t>Multiple choice questions (~20%)</a:t>
            </a:r>
          </a:p>
          <a:p>
            <a:pPr lvl="1"/>
            <a:r>
              <a:rPr lang="en-US" dirty="0"/>
              <a:t>Short answer questions (~20%)</a:t>
            </a:r>
          </a:p>
          <a:p>
            <a:pPr lvl="1"/>
            <a:r>
              <a:rPr lang="en-US" dirty="0"/>
              <a:t>Programming problems (~60%)</a:t>
            </a:r>
          </a:p>
          <a:p>
            <a:r>
              <a:rPr lang="en-US" dirty="0"/>
              <a:t>Written in class</a:t>
            </a:r>
          </a:p>
          <a:p>
            <a:pPr lvl="1"/>
            <a:r>
              <a:rPr lang="en-US" dirty="0"/>
              <a:t>No notes</a:t>
            </a:r>
          </a:p>
          <a:p>
            <a:pPr lvl="1"/>
            <a:r>
              <a:rPr lang="en-US" dirty="0"/>
              <a:t>Closed book</a:t>
            </a:r>
          </a:p>
          <a:p>
            <a:pPr lvl="1"/>
            <a:r>
              <a:rPr lang="en-US" dirty="0"/>
              <a:t>No calculator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3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cipher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Vigenère</a:t>
            </a:r>
            <a:r>
              <a:rPr lang="en-US" dirty="0"/>
              <a:t> cipher is a form of </a:t>
            </a:r>
            <a:r>
              <a:rPr lang="en-US" dirty="0" err="1"/>
              <a:t>polyalphabetic</a:t>
            </a:r>
            <a:r>
              <a:rPr lang="en-US" dirty="0"/>
              <a:t> substitution cipher</a:t>
            </a:r>
          </a:p>
          <a:p>
            <a:r>
              <a:rPr lang="en-US" dirty="0"/>
              <a:t>In this cipher, we take a key word and "add" its letters to our message</a:t>
            </a:r>
          </a:p>
          <a:p>
            <a:r>
              <a:rPr lang="en-US" dirty="0"/>
              <a:t>Assuming letter values are in the range 0-25</a:t>
            </a:r>
          </a:p>
          <a:p>
            <a:pPr lvl="1"/>
            <a:r>
              <a:rPr lang="en-US" dirty="0"/>
              <a:t>Add them together</a:t>
            </a:r>
          </a:p>
          <a:p>
            <a:pPr lvl="1"/>
            <a:r>
              <a:rPr lang="en-US" dirty="0"/>
              <a:t>Mod by 26 to keep them in the range 0-25</a:t>
            </a:r>
          </a:p>
          <a:p>
            <a:pPr lvl="1"/>
            <a:r>
              <a:rPr lang="en-US" dirty="0"/>
              <a:t>If they're not in that range, convert them to that range and then back</a:t>
            </a:r>
          </a:p>
          <a:p>
            <a:r>
              <a:rPr lang="en-US" dirty="0"/>
              <a:t>If the message is longer than the keyword, we start the keyword over again</a:t>
            </a:r>
          </a:p>
        </p:txBody>
      </p:sp>
    </p:spTree>
    <p:extLst>
      <p:ext uri="{BB962C8B-B14F-4D97-AF65-F5344CB8AC3E}">
        <p14:creationId xmlns:p14="http://schemas.microsoft.com/office/powerpoint/2010/main" val="364328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Key: BENCH</a:t>
            </a:r>
          </a:p>
          <a:p>
            <a:r>
              <a:rPr lang="en-US" dirty="0"/>
              <a:t>Plaintext: A LIMERICK PACKS LAUGHS ANATOMICAL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9600" y="3505200"/>
          <a:ext cx="1104898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J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Z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77243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7EED42-9DE9-463A-B303-9F4A6F09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5C7DF-B44D-4ABC-8147-BA1953C53A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617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9"/>
          </a:xfrm>
        </p:spPr>
        <p:txBody>
          <a:bodyPr>
            <a:normAutofit/>
          </a:bodyPr>
          <a:lstStyle/>
          <a:p>
            <a:r>
              <a:rPr lang="en-US" dirty="0"/>
              <a:t>Python provides a way to make lists of general objects</a:t>
            </a:r>
          </a:p>
          <a:p>
            <a:r>
              <a:rPr lang="en-US" dirty="0"/>
              <a:t>To make a list, you can put a collection of objects inside square brackets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They can even be different types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days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'Wednesday'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'Thursday'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'Friday'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'Saturday'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'Sunday'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486400"/>
            <a:ext cx="109728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stuff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'Danger!'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3,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1.7]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40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69E6-8368-40F3-A92F-18FA94BD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BF7D4-165E-4596-AC25-729E184D9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Using the terminology introduced before, lists are:</a:t>
            </a:r>
          </a:p>
          <a:p>
            <a:pPr lvl="1"/>
            <a:r>
              <a:rPr lang="en-US" b="1" dirty="0"/>
              <a:t>Heterogeneous</a:t>
            </a:r>
            <a:r>
              <a:rPr lang="en-US" dirty="0"/>
              <a:t>: you can put different kinds of data into a list, but Python programmers usually try not to do this, since it's confusing</a:t>
            </a:r>
          </a:p>
          <a:p>
            <a:pPr lvl="1"/>
            <a:r>
              <a:rPr lang="en-US" b="1" dirty="0"/>
              <a:t>Sequential</a:t>
            </a:r>
            <a:r>
              <a:rPr lang="en-US" dirty="0"/>
              <a:t>: items are stored in a particular order</a:t>
            </a:r>
          </a:p>
          <a:p>
            <a:pPr lvl="1"/>
            <a:r>
              <a:rPr lang="en-US" b="1" dirty="0"/>
              <a:t>Mutable</a:t>
            </a:r>
            <a:r>
              <a:rPr lang="en-US" dirty="0"/>
              <a:t>: individual items can be changed, and the size of the list can be changed</a:t>
            </a:r>
          </a:p>
          <a:p>
            <a:pPr lvl="1"/>
            <a:r>
              <a:rPr lang="en-US" dirty="0"/>
              <a:t>Delimited by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dirty="0"/>
              <a:t>Indexed by integer position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dirty="0"/>
              <a:t>Negative indexing is allowed</a:t>
            </a:r>
          </a:p>
          <a:p>
            <a:pPr lvl="1"/>
            <a:r>
              <a:rPr lang="en-US" dirty="0"/>
              <a:t>Slicing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[:]</a:t>
            </a:r>
            <a:r>
              <a:rPr lang="en-US" dirty="0"/>
              <a:t> is supported</a:t>
            </a:r>
          </a:p>
        </p:txBody>
      </p:sp>
    </p:spTree>
    <p:extLst>
      <p:ext uri="{BB962C8B-B14F-4D97-AF65-F5344CB8AC3E}">
        <p14:creationId xmlns:p14="http://schemas.microsoft.com/office/powerpoint/2010/main" val="18422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92209"/>
          </a:xfrm>
        </p:spPr>
        <p:txBody>
          <a:bodyPr>
            <a:normAutofit/>
          </a:bodyPr>
          <a:lstStyle/>
          <a:p>
            <a:r>
              <a:rPr lang="en-US" dirty="0"/>
              <a:t>As with strings, use square brackets and a number to access an element in the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Like strings, elements are numbered from 0 to the length – 1</a:t>
            </a:r>
          </a:p>
          <a:p>
            <a:r>
              <a:rPr lang="en-US" dirty="0"/>
              <a:t>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to get the length of a list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2004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days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'Wednesday'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'Thursday'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'Friday'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'Saturday'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'Sunday'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bleh = days[0]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'Monday'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8674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 = 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(days)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7</a:t>
            </a:r>
          </a:p>
        </p:txBody>
      </p:sp>
    </p:spTree>
    <p:extLst>
      <p:ext uri="{BB962C8B-B14F-4D97-AF65-F5344CB8AC3E}">
        <p14:creationId xmlns:p14="http://schemas.microsoft.com/office/powerpoint/2010/main" val="107639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elements in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also change the elements in a list using the square bracket notation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one of the bigger differences between strings and general lists</a:t>
            </a:r>
          </a:p>
          <a:p>
            <a:r>
              <a:rPr lang="en-US" dirty="0"/>
              <a:t>You </a:t>
            </a:r>
            <a:r>
              <a:rPr lang="en-US" b="1" dirty="0"/>
              <a:t>cannot</a:t>
            </a:r>
            <a:r>
              <a:rPr lang="en-US" dirty="0"/>
              <a:t> change the characters in a string</a:t>
            </a:r>
          </a:p>
          <a:p>
            <a:r>
              <a:rPr lang="en-US" dirty="0"/>
              <a:t>You have to make a new string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1524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birds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'Duck'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'Duck'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'Duck'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birds[2]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'Goose'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(birds)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#prints ['Duck', 'Duck', 'Goose']</a:t>
            </a:r>
          </a:p>
        </p:txBody>
      </p:sp>
    </p:spTree>
    <p:extLst>
      <p:ext uri="{BB962C8B-B14F-4D97-AF65-F5344CB8AC3E}">
        <p14:creationId xmlns:p14="http://schemas.microsoft.com/office/powerpoint/2010/main" val="258073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on lists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Just like strings, you can use the slice notation to get a copy of part of a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same shortcuts for string slices still work:</a:t>
            </a:r>
          </a:p>
          <a:p>
            <a:pPr lvl="1"/>
            <a:r>
              <a:rPr lang="en-US" dirty="0"/>
              <a:t>Python assumes 0 if you leave off the first number </a:t>
            </a:r>
          </a:p>
          <a:p>
            <a:pPr lvl="1"/>
            <a:r>
              <a:rPr lang="en-US" dirty="0"/>
              <a:t>It assumes the length if you leave off the last number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0"/>
            <a:ext cx="109728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days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'Wednesday'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'Thursday'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'Friday'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'Saturday'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'Sunday'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weekend = days[5:7]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(weekend)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#prints ['Saturday', 'Sunday']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715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weekdays = days[:5]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#Monday through Friday</a:t>
            </a:r>
          </a:p>
        </p:txBody>
      </p:sp>
    </p:spTree>
    <p:extLst>
      <p:ext uri="{BB962C8B-B14F-4D97-AF65-F5344CB8AC3E}">
        <p14:creationId xmlns:p14="http://schemas.microsoft.com/office/powerpoint/2010/main" val="285011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10F7-5C86-4305-B9E7-AC951660C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Multiplying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5AE94-8872-4CE0-80F6-A4B8E18F6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with strings, you can multiply a list by an integer to get a list made up of multiple copies of the list repeated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DB13E1-F49C-4957-BBDF-F33DBCE11164}"/>
              </a:ext>
            </a:extLst>
          </p:cNvPr>
          <p:cNvSpPr/>
          <p:nvPr/>
        </p:nvSpPr>
        <p:spPr>
          <a:xfrm>
            <a:off x="609600" y="3124200"/>
            <a:ext cx="109728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greeting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manyGreetings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greeting * 5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manyGreetings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contains: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['Hello', 'Hello', 'Hello', 'Hello', 'Hello']</a:t>
            </a:r>
          </a:p>
        </p:txBody>
      </p:sp>
    </p:spTree>
    <p:extLst>
      <p:ext uri="{BB962C8B-B14F-4D97-AF65-F5344CB8AC3E}">
        <p14:creationId xmlns:p14="http://schemas.microsoft.com/office/powerpoint/2010/main" val="14970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Empty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Just like an empty string, you can have an empty list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Such a list contains no items and has a length of zero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would you want an empty list?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5146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= []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4191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 = 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(length)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#prints 0</a:t>
            </a:r>
          </a:p>
        </p:txBody>
      </p:sp>
    </p:spTree>
    <p:extLst>
      <p:ext uri="{BB962C8B-B14F-4D97-AF65-F5344CB8AC3E}">
        <p14:creationId xmlns:p14="http://schemas.microsoft.com/office/powerpoint/2010/main" val="372145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46A98C-6C69-4299-8E06-8852DB268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Basics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E72EFB-D81F-4333-8A03-F1F41C745F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880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 to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can add elements to a list, empty or otherwise</a:t>
            </a:r>
          </a:p>
          <a:p>
            <a:r>
              <a:rPr lang="en-US" dirty="0"/>
              <a:t>One way is by using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US" dirty="0"/>
              <a:t> method, which adds elements to the end of a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 are other ways to add (and remove) items from a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3528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= []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(8)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(data)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[3, 7, 8]</a:t>
            </a:r>
          </a:p>
        </p:txBody>
      </p:sp>
    </p:spTree>
    <p:extLst>
      <p:ext uri="{BB962C8B-B14F-4D97-AF65-F5344CB8AC3E}">
        <p14:creationId xmlns:p14="http://schemas.microsoft.com/office/powerpoint/2010/main" val="60060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2BC6-7DC6-43ED-B3C0-7EB57E1D3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list methods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EDD1AD1-E7F7-45E0-8302-182B682D937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774825"/>
          <a:ext cx="10896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080">
                  <a:extLst>
                    <a:ext uri="{9D8B030D-6E8A-4147-A177-3AD203B41FA5}">
                      <a16:colId xmlns:a16="http://schemas.microsoft.com/office/drawing/2014/main" val="2209513595"/>
                    </a:ext>
                  </a:extLst>
                </a:gridCol>
                <a:gridCol w="3596005">
                  <a:extLst>
                    <a:ext uri="{9D8B030D-6E8A-4147-A177-3AD203B41FA5}">
                      <a16:colId xmlns:a16="http://schemas.microsoft.com/office/drawing/2014/main" val="2730009158"/>
                    </a:ext>
                  </a:extLst>
                </a:gridCol>
                <a:gridCol w="6025515">
                  <a:extLst>
                    <a:ext uri="{9D8B030D-6E8A-4147-A177-3AD203B41FA5}">
                      <a16:colId xmlns:a16="http://schemas.microsoft.com/office/drawing/2014/main" val="17189184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257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list(range(100))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Make a list from the given sequence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761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items.append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('goat')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an item to the end of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095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items.insert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(4, 'thing')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Insert an item at a location, moving everything else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45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items.pop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the last item in the list and return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268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items.pop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item at a given location ad return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120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items.sort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Sort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25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items.reverse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Reverse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12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items.index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('walnut')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the first location where an item can be found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022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items.count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('apple')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 the occurrences of an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899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items.remove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('goat')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the first occurrence of an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26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items.clear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everything from a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084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157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F336-E870-4F2A-8FC5-8FE0DAB2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the contents of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08799-E194-41F8-9261-857ABE71B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Just as with strings, we can use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to iterate over everything in a list</a:t>
            </a:r>
          </a:p>
          <a:p>
            <a:r>
              <a:rPr lang="en-US" dirty="0"/>
              <a:t>Directly: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by using an index: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first version is simpler, but sometimes we need to know the index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658706-319C-451F-B976-4E31948118F6}"/>
              </a:ext>
            </a:extLst>
          </p:cNvPr>
          <p:cNvSpPr/>
          <p:nvPr/>
        </p:nvSpPr>
        <p:spPr>
          <a:xfrm>
            <a:off x="609600" y="3048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item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list: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(item)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87DB80-DCA0-47ED-A95D-CEA7E7E6AC2E}"/>
              </a:ext>
            </a:extLst>
          </p:cNvPr>
          <p:cNvSpPr/>
          <p:nvPr/>
        </p:nvSpPr>
        <p:spPr>
          <a:xfrm>
            <a:off x="609600" y="44958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(list)):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24608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7079-91F3-416B-B0B5-16557C240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0FC12-304A-4A5D-A434-ED66FD01BA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3899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dictionary goes by many names:</a:t>
            </a:r>
          </a:p>
          <a:p>
            <a:pPr lvl="1"/>
            <a:r>
              <a:rPr lang="en-US" dirty="0"/>
              <a:t>Map</a:t>
            </a:r>
          </a:p>
          <a:p>
            <a:pPr lvl="1"/>
            <a:r>
              <a:rPr lang="en-US" dirty="0"/>
              <a:t>Lookup table</a:t>
            </a:r>
          </a:p>
          <a:p>
            <a:pPr lvl="1"/>
            <a:r>
              <a:rPr lang="en-US" dirty="0"/>
              <a:t>Symbol table</a:t>
            </a:r>
          </a:p>
          <a:p>
            <a:r>
              <a:rPr lang="en-US" dirty="0"/>
              <a:t>The idea is a table that has a two columns, a key and a value</a:t>
            </a:r>
          </a:p>
          <a:p>
            <a:r>
              <a:rPr lang="en-US" dirty="0"/>
              <a:t>You can store, lookup, and change the value based on the key</a:t>
            </a:r>
          </a:p>
        </p:txBody>
      </p:sp>
    </p:spTree>
    <p:extLst>
      <p:ext uri="{BB962C8B-B14F-4D97-AF65-F5344CB8AC3E}">
        <p14:creationId xmlns:p14="http://schemas.microsoft.com/office/powerpoint/2010/main" val="340906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37FE53-59C1-4967-923B-2E998C059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 in Python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E1A2B-BE11-4819-A3D9-65819DFF1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create a dictionary in Python</a:t>
            </a:r>
          </a:p>
          <a:p>
            <a:pPr lvl="1"/>
            <a:r>
              <a:rPr lang="en-US" dirty="0"/>
              <a:t>Enclosed in curly braces (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  <a:r>
              <a:rPr lang="en-US" dirty="0"/>
              <a:t> )</a:t>
            </a:r>
          </a:p>
          <a:p>
            <a:pPr lvl="1"/>
            <a:r>
              <a:rPr lang="en-US" dirty="0"/>
              <a:t>With a colon (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/>
              <a:t> ) between each key-value pair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E01343B-5D81-412A-8BDB-30CDD4D06601}"/>
              </a:ext>
            </a:extLst>
          </p:cNvPr>
          <p:cNvSpPr txBox="1">
            <a:spLocks/>
          </p:cNvSpPr>
          <p:nvPr/>
        </p:nvSpPr>
        <p:spPr>
          <a:xfrm>
            <a:off x="609600" y="3810000"/>
            <a:ext cx="109728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 = {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'Climbing and webs'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'Wolverine'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'Super healing'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'Professor X'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'Telepathy'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'Human Torch'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'Flames and flying'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'Deadpool'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'Super healing'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'Mr. Fantastic'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'Stretchiness'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23223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44A4-20CE-45D8-9137-FF761D8EE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values by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C4434-AC81-494B-B484-C1A31F6BB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Like lists, you can index into a dictionary with square brackets</a:t>
            </a:r>
          </a:p>
          <a:p>
            <a:r>
              <a:rPr lang="en-US" b="1" dirty="0"/>
              <a:t>Unlike</a:t>
            </a:r>
            <a:r>
              <a:rPr lang="en-US" dirty="0"/>
              <a:t> lists, you put the key into the square brackets, not a number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change the value for a given key with square brackets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63E1C8-9B85-476D-BA6A-E9B7F7283FA6}"/>
              </a:ext>
            </a:extLst>
          </p:cNvPr>
          <p:cNvSpPr txBox="1">
            <a:spLocks/>
          </p:cNvSpPr>
          <p:nvPr/>
        </p:nvSpPr>
        <p:spPr>
          <a:xfrm>
            <a:off x="609600" y="3200400"/>
            <a:ext cx="10972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(superheroes[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'Climbing and webs'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0CDE2C9-654F-4EBC-82FA-04238704E538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'Science stuff'</a:t>
            </a:r>
          </a:p>
        </p:txBody>
      </p:sp>
    </p:spTree>
    <p:extLst>
      <p:ext uri="{BB962C8B-B14F-4D97-AF65-F5344CB8AC3E}">
        <p14:creationId xmlns:p14="http://schemas.microsoft.com/office/powerpoint/2010/main" val="56536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EE93A-8BDF-442F-8511-759607D0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Keys and values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01ADA-AC03-4B4B-BF69-01C82FD54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Dictionaries allow you to get a data structure that contains all the keys using the </a:t>
            </a:r>
            <a:r>
              <a:rPr lang="en-US" b="1" dirty="0"/>
              <a:t>keys() </a:t>
            </a:r>
            <a:r>
              <a:rPr lang="en-US" dirty="0"/>
              <a:t>method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get all the values using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values()</a:t>
            </a:r>
            <a:r>
              <a:rPr lang="en-US" dirty="0"/>
              <a:t> method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These structures aren't lists, but you can iterate over them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6017CF7-9E9A-4112-8463-632404B538B4}"/>
              </a:ext>
            </a:extLst>
          </p:cNvPr>
          <p:cNvSpPr txBox="1">
            <a:spLocks/>
          </p:cNvSpPr>
          <p:nvPr/>
        </p:nvSpPr>
        <p:spPr>
          <a:xfrm>
            <a:off x="609600" y="22098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superheroes.keys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'Spiderman', 'Wolverine', etc.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095FB0-F747-4681-9034-CFDE080DC2AC}"/>
              </a:ext>
            </a:extLst>
          </p:cNvPr>
          <p:cNvSpPr txBox="1">
            <a:spLocks/>
          </p:cNvSpPr>
          <p:nvPr/>
        </p:nvSpPr>
        <p:spPr>
          <a:xfrm>
            <a:off x="609600" y="36576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superheroes.values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'Climbing and webs', 'Super healing', etc.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5E46285-3AB1-486E-8582-CF134866B6F8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key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superheroes.keys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(key)</a:t>
            </a:r>
          </a:p>
        </p:txBody>
      </p:sp>
    </p:spTree>
    <p:extLst>
      <p:ext uri="{BB962C8B-B14F-4D97-AF65-F5344CB8AC3E}">
        <p14:creationId xmlns:p14="http://schemas.microsoft.com/office/powerpoint/2010/main" val="356807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8EE00-842E-43D5-8FA7-51A78EF3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dictionary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98C81-B08C-4B43-8BC5-31D0B9238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 operator lets us see if a key is in a dictionary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remove a key from a dictionary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del</a:t>
            </a:r>
            <a:r>
              <a:rPr lang="en-US" dirty="0"/>
              <a:t> operator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E7D59A4-CC45-4980-B25F-3ED2C542B376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'We have a webslinger!'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8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3F156C-17CA-4448-91AC-5F5BC585A674}"/>
              </a:ext>
            </a:extLst>
          </p:cNvPr>
          <p:cNvSpPr txBox="1">
            <a:spLocks/>
          </p:cNvSpPr>
          <p:nvPr/>
        </p:nvSpPr>
        <p:spPr>
          <a:xfrm>
            <a:off x="609600" y="5105400"/>
            <a:ext cx="10972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del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no more Spiderman!</a:t>
            </a:r>
          </a:p>
        </p:txBody>
      </p:sp>
    </p:spTree>
    <p:extLst>
      <p:ext uri="{BB962C8B-B14F-4D97-AF65-F5344CB8AC3E}">
        <p14:creationId xmlns:p14="http://schemas.microsoft.com/office/powerpoint/2010/main" val="271426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  <p:bldP spid="5" grpId="0" uiExpand="1" build="p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6B30C5-5345-475A-AFB3-74FA2856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Advice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213D3-04F6-4673-9A2C-8E4241DC43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1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91C09-68FA-4311-9202-A7D324A5D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solving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FF79E-F1A4-4B09-B1EF-4F948C6D5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famous mathematics educator George </a:t>
            </a:r>
            <a:r>
              <a:rPr lang="en-US" dirty="0" err="1"/>
              <a:t>Pólya</a:t>
            </a:r>
            <a:r>
              <a:rPr lang="en-US" dirty="0"/>
              <a:t> outlined a series of steps for solving problems: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Understand the problem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Make a plan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Execute the plan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Look back and reflect</a:t>
            </a:r>
          </a:p>
        </p:txBody>
      </p:sp>
    </p:spTree>
    <p:extLst>
      <p:ext uri="{BB962C8B-B14F-4D97-AF65-F5344CB8AC3E}">
        <p14:creationId xmlns:p14="http://schemas.microsoft.com/office/powerpoint/2010/main" val="42139131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02A63-786A-407E-A445-4383D8D60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B5996-D511-481C-ACB6-195A7BC1A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quizzes</a:t>
            </a:r>
          </a:p>
          <a:p>
            <a:r>
              <a:rPr lang="en-US" dirty="0"/>
              <a:t>Focus on assignments</a:t>
            </a:r>
          </a:p>
          <a:p>
            <a:r>
              <a:rPr lang="en-US" dirty="0"/>
              <a:t>Memorizing things about Python is okay</a:t>
            </a:r>
          </a:p>
          <a:p>
            <a:r>
              <a:rPr lang="en-US" dirty="0"/>
              <a:t>Practicing programming is better</a:t>
            </a:r>
          </a:p>
          <a:p>
            <a:endParaRPr lang="en-US" dirty="0"/>
          </a:p>
          <a:p>
            <a:r>
              <a:rPr lang="en-US" dirty="0"/>
              <a:t>Hints:</a:t>
            </a:r>
          </a:p>
          <a:p>
            <a:pPr lvl="1"/>
            <a:r>
              <a:rPr lang="en-US" dirty="0"/>
              <a:t>You will probably have to do something with turtle</a:t>
            </a:r>
          </a:p>
          <a:p>
            <a:pPr lvl="1"/>
            <a:r>
              <a:rPr lang="en-US" dirty="0"/>
              <a:t>There might be some simple cryptography</a:t>
            </a:r>
          </a:p>
          <a:p>
            <a:pPr lvl="1"/>
            <a:r>
              <a:rPr lang="en-US" dirty="0"/>
              <a:t>Loops,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statements, strings, lists, and dictionaries are all fair game</a:t>
            </a:r>
          </a:p>
        </p:txBody>
      </p:sp>
    </p:spTree>
    <p:extLst>
      <p:ext uri="{BB962C8B-B14F-4D97-AF65-F5344CB8AC3E}">
        <p14:creationId xmlns:p14="http://schemas.microsoft.com/office/powerpoint/2010/main" val="14433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51AF-D9C7-46B9-B447-95C1B825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D9E45-C8F2-40BE-B0E9-BAE04FB0A9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2977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1!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chapters 1 through 4 of the textbook</a:t>
            </a:r>
          </a:p>
          <a:p>
            <a:r>
              <a:rPr lang="en-US" dirty="0"/>
              <a:t>Work on Assignment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7394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Each type has </a:t>
            </a:r>
            <a:r>
              <a:rPr lang="en-US" dirty="0" err="1"/>
              <a:t>losts</a:t>
            </a:r>
            <a:r>
              <a:rPr lang="en-US" dirty="0"/>
              <a:t> of </a:t>
            </a:r>
            <a:r>
              <a:rPr lang="en-US" b="1" dirty="0"/>
              <a:t>literals</a:t>
            </a:r>
            <a:r>
              <a:rPr lang="en-US" dirty="0"/>
              <a:t> associated with it</a:t>
            </a:r>
          </a:p>
          <a:p>
            <a:r>
              <a:rPr lang="en-US" dirty="0"/>
              <a:t>A </a:t>
            </a:r>
            <a:r>
              <a:rPr lang="en-US" b="1" dirty="0"/>
              <a:t>literal</a:t>
            </a:r>
            <a:r>
              <a:rPr lang="en-US" dirty="0"/>
              <a:t> is a concrete value within a given type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DAA0728-BBBD-4C5C-B5A5-54DC1B85B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910325"/>
              </p:ext>
            </p:extLst>
          </p:nvPr>
        </p:nvGraphicFramePr>
        <p:xfrm>
          <a:off x="609600" y="2499360"/>
          <a:ext cx="109728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77729377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601278336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643828050"/>
                    </a:ext>
                  </a:extLst>
                </a:gridCol>
              </a:tblGrid>
              <a:tr h="326643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933232"/>
                  </a:ext>
                </a:extLst>
              </a:tr>
              <a:tr h="805421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Integer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37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5069817"/>
                  </a:ext>
                </a:extLst>
              </a:tr>
              <a:tr h="56379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Floating-point values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2.75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6.02E23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Scientific notation is allowed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094581"/>
                  </a:ext>
                </a:extLst>
              </a:tr>
              <a:tr h="56379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Strings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'Trouble'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"Funk"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Either single quotes or double quotes can be used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1243772"/>
                  </a:ext>
                </a:extLst>
              </a:tr>
              <a:tr h="56379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Boolean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9052567"/>
                  </a:ext>
                </a:extLst>
              </a:tr>
              <a:tr h="326643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Lists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[2, 3, 5, 7, 11, 13]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Marked with square brackets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9371528"/>
                  </a:ext>
                </a:extLst>
              </a:tr>
              <a:tr h="79193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Dictionaries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{1 : 'Fellowship of the Ring',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: 'Two Towers',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: 'Return of the King'}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Marked with curly braces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6332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6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3686</TotalTime>
  <Words>4914</Words>
  <Application>Microsoft Office PowerPoint</Application>
  <PresentationFormat>Widescreen</PresentationFormat>
  <Paragraphs>1022</Paragraphs>
  <Slides>84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9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4</vt:lpstr>
      <vt:lpstr>Review</vt:lpstr>
      <vt:lpstr>Exam 1</vt:lpstr>
      <vt:lpstr>Python Basics</vt:lpstr>
      <vt:lpstr>Problem solving</vt:lpstr>
      <vt:lpstr>Literals</vt:lpstr>
      <vt:lpstr>Variables</vt:lpstr>
      <vt:lpstr>Changing the value of a variable</vt:lpstr>
      <vt:lpstr>Variable names</vt:lpstr>
      <vt:lpstr>Operators</vt:lpstr>
      <vt:lpstr>Order of operations</vt:lpstr>
      <vt:lpstr>Converting between integers and floating-point</vt:lpstr>
      <vt:lpstr>Output</vt:lpstr>
      <vt:lpstr>Case Sensitivity</vt:lpstr>
      <vt:lpstr>Whitespace</vt:lpstr>
      <vt:lpstr>Comments</vt:lpstr>
      <vt:lpstr>Functions and Libraries</vt:lpstr>
      <vt:lpstr>Functions</vt:lpstr>
      <vt:lpstr>Defining a function</vt:lpstr>
      <vt:lpstr>return statements</vt:lpstr>
      <vt:lpstr>Turtle</vt:lpstr>
      <vt:lpstr>Methods</vt:lpstr>
      <vt:lpstr>Turtle  methods</vt:lpstr>
      <vt:lpstr>Using math functions</vt:lpstr>
      <vt:lpstr>Some math functions</vt:lpstr>
      <vt:lpstr>Another useful library</vt:lpstr>
      <vt:lpstr>Loops</vt:lpstr>
      <vt:lpstr>for loops</vt:lpstr>
      <vt:lpstr>The range() function</vt:lpstr>
      <vt:lpstr>Patterns</vt:lpstr>
      <vt:lpstr>Selection Statements</vt:lpstr>
      <vt:lpstr>Behold!</vt:lpstr>
      <vt:lpstr>Anatomy of an if</vt:lpstr>
      <vt:lpstr>Comparison</vt:lpstr>
      <vt:lpstr>and and or</vt:lpstr>
      <vt:lpstr>Either/Or</vt:lpstr>
      <vt:lpstr>Anatomy of an if-else</vt:lpstr>
      <vt:lpstr>else example</vt:lpstr>
      <vt:lpstr>if and elif</vt:lpstr>
      <vt:lpstr>Strings</vt:lpstr>
      <vt:lpstr>The string type</vt:lpstr>
      <vt:lpstr>Single vs. double quotes</vt:lpstr>
      <vt:lpstr>String operations</vt:lpstr>
      <vt:lpstr>String operations continued</vt:lpstr>
      <vt:lpstr>Indexing backwards</vt:lpstr>
      <vt:lpstr>Slices</vt:lpstr>
      <vt:lpstr>More on slices</vt:lpstr>
      <vt:lpstr>The in operator</vt:lpstr>
      <vt:lpstr>Iterating over a string</vt:lpstr>
      <vt:lpstr>ord() and chr()</vt:lpstr>
      <vt:lpstr>ASCII table</vt:lpstr>
      <vt:lpstr>Cryptography</vt:lpstr>
      <vt:lpstr>Encryption and decryption</vt:lpstr>
      <vt:lpstr>Transposition cipher: Rail Fence Cipher</vt:lpstr>
      <vt:lpstr>Shift cipher</vt:lpstr>
      <vt:lpstr>Example:  Caesar Cipher</vt:lpstr>
      <vt:lpstr>Vigenère cipher</vt:lpstr>
      <vt:lpstr>Vigenère example</vt:lpstr>
      <vt:lpstr>Lists</vt:lpstr>
      <vt:lpstr>Lists</vt:lpstr>
      <vt:lpstr>Lists</vt:lpstr>
      <vt:lpstr>Accessing an element</vt:lpstr>
      <vt:lpstr>Changing elements in a list</vt:lpstr>
      <vt:lpstr>Slices on lists </vt:lpstr>
      <vt:lpstr>Multiplying a list</vt:lpstr>
      <vt:lpstr>Empty list</vt:lpstr>
      <vt:lpstr>Adding elements to a list</vt:lpstr>
      <vt:lpstr>Useful list methods</vt:lpstr>
      <vt:lpstr>Looping over the contents of lists</vt:lpstr>
      <vt:lpstr>Dictionaries</vt:lpstr>
      <vt:lpstr>Dictionaries</vt:lpstr>
      <vt:lpstr>Dictionaries in Python</vt:lpstr>
      <vt:lpstr>Accessing values by key</vt:lpstr>
      <vt:lpstr>Keys and values</vt:lpstr>
      <vt:lpstr>Other dictionary operations</vt:lpstr>
      <vt:lpstr>Studying Advice</vt:lpstr>
      <vt:lpstr>Studying advice</vt:lpstr>
      <vt:lpstr>Quiz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437</cp:revision>
  <dcterms:created xsi:type="dcterms:W3CDTF">2009-01-11T21:03:04Z</dcterms:created>
  <dcterms:modified xsi:type="dcterms:W3CDTF">2023-09-22T19:44:40Z</dcterms:modified>
</cp:coreProperties>
</file>